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 id="2147483852" r:id="rId2"/>
  </p:sldMasterIdLst>
  <p:notesMasterIdLst>
    <p:notesMasterId r:id="rId37"/>
  </p:notesMasterIdLst>
  <p:sldIdLst>
    <p:sldId id="28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94" r:id="rId30"/>
    <p:sldId id="283" r:id="rId31"/>
    <p:sldId id="284" r:id="rId32"/>
    <p:sldId id="285" r:id="rId33"/>
    <p:sldId id="286" r:id="rId34"/>
    <p:sldId id="287" r:id="rId35"/>
    <p:sldId id="288"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54" autoAdjust="0"/>
    <p:restoredTop sz="94660"/>
  </p:normalViewPr>
  <p:slideViewPr>
    <p:cSldViewPr>
      <p:cViewPr>
        <p:scale>
          <a:sx n="94" d="100"/>
          <a:sy n="94" d="100"/>
        </p:scale>
        <p:origin x="-64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7AEF37-F3F0-4FAC-9FFD-BAA218F78ABF}" type="datetimeFigureOut">
              <a:rPr lang="tr-TR" smtClean="0"/>
              <a:t>27.03.2017</a:t>
            </a:fld>
            <a:endParaRPr lang="tr-TR" dirty="0"/>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9F960-E422-4A48-AB7D-AA6B4B00BA3F}" type="slidenum">
              <a:rPr lang="tr-TR" smtClean="0"/>
              <a:t>‹#›</a:t>
            </a:fld>
            <a:endParaRPr lang="tr-TR" dirty="0"/>
          </a:p>
        </p:txBody>
      </p:sp>
    </p:spTree>
    <p:extLst>
      <p:ext uri="{BB962C8B-B14F-4D97-AF65-F5344CB8AC3E}">
        <p14:creationId xmlns:p14="http://schemas.microsoft.com/office/powerpoint/2010/main" val="3598579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179538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2220253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5995323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3656309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35963687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37525649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10906296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2007754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32396500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15484535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49088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1C4D26F2-1231-4981-8303-BE9EC78A14AA}" type="slidenum">
              <a:rPr lang="tr-TR" smtClean="0"/>
              <a:pPr/>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9" name="Slide Number Placeholder 8"/>
          <p:cNvSpPr>
            <a:spLocks noGrp="1"/>
          </p:cNvSpPr>
          <p:nvPr>
            <p:ph type="sldNum" sz="quarter" idx="11"/>
          </p:nvPr>
        </p:nvSpPr>
        <p:spPr/>
        <p:txBody>
          <a:bodyPr/>
          <a:lstStyle/>
          <a:p>
            <a:fld id="{1C4D26F2-1231-4981-8303-BE9EC78A14AA}" type="slidenum">
              <a:rPr lang="tr-TR" smtClean="0"/>
              <a:pPr/>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C4D26F2-1231-4981-8303-BE9EC78A14AA}" type="slidenum">
              <a:rPr lang="tr-TR" smtClean="0"/>
              <a:pPr/>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3B93785-849D-40D0-A599-4303446AEFF0}" type="datetimeFigureOut">
              <a:rPr lang="tr-TR" smtClean="0"/>
              <a:pPr/>
              <a:t>27.03.2017</a:t>
            </a:fld>
            <a:endParaRPr lang="tr-TR"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93785-849D-40D0-A599-4303446AEFF0}" type="datetimeFigureOut">
              <a:rPr lang="tr-TR" smtClean="0"/>
              <a:pPr/>
              <a:t>27.03.2017</a:t>
            </a:fld>
            <a:endParaRPr lang="tr-TR" dirty="0"/>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53778898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etin kutusu"/>
          <p:cNvSpPr txBox="1"/>
          <p:nvPr/>
        </p:nvSpPr>
        <p:spPr>
          <a:xfrm>
            <a:off x="5143504" y="4500570"/>
            <a:ext cx="2524840" cy="400110"/>
          </a:xfrm>
          <a:prstGeom prst="rect">
            <a:avLst/>
          </a:prstGeom>
          <a:noFill/>
        </p:spPr>
        <p:txBody>
          <a:bodyPr wrap="square" rtlCol="0">
            <a:spAutoFit/>
          </a:bodyPr>
          <a:lstStyle/>
          <a:p>
            <a:pPr algn="just"/>
            <a:r>
              <a:rPr lang="tr-TR" sz="2000" b="1" i="1" dirty="0" smtClean="0">
                <a:latin typeface="Times New Roman" pitchFamily="18" charset="0"/>
                <a:cs typeface="Times New Roman" pitchFamily="18" charset="0"/>
              </a:rPr>
              <a:t>İpek KARACA</a:t>
            </a:r>
            <a:endParaRPr lang="tr-TR" sz="2000" b="1" i="1" dirty="0">
              <a:latin typeface="Times New Roman" pitchFamily="18" charset="0"/>
              <a:cs typeface="Times New Roman" pitchFamily="18" charset="0"/>
            </a:endParaRPr>
          </a:p>
        </p:txBody>
      </p:sp>
      <p:pic>
        <p:nvPicPr>
          <p:cNvPr id="1026" name="Picture 2" descr="C:\Users\win7\Desktop\doruk grup logo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4252" y="980728"/>
            <a:ext cx="6678108" cy="35198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5889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79512" y="1130216"/>
            <a:ext cx="8208912" cy="5632311"/>
          </a:xfrm>
          <a:prstGeom prst="rect">
            <a:avLst/>
          </a:prstGeom>
        </p:spPr>
        <p:txBody>
          <a:bodyPr wrap="square">
            <a:spAutoFit/>
          </a:bodyPr>
          <a:lstStyle/>
          <a:p>
            <a:r>
              <a:rPr lang="tr-TR" b="1" dirty="0"/>
              <a:t>1.1.5.1.4.Madenlerde Amortisman</a:t>
            </a:r>
          </a:p>
          <a:p>
            <a:pPr algn="just"/>
            <a:endParaRPr lang="tr-TR" dirty="0" smtClean="0"/>
          </a:p>
          <a:p>
            <a:pPr algn="just"/>
            <a:r>
              <a:rPr lang="tr-TR" dirty="0" smtClean="0"/>
              <a:t>Maden </a:t>
            </a:r>
            <a:r>
              <a:rPr lang="tr-TR" dirty="0"/>
              <a:t>ve taş ocaklarının maliyet ya da imtiyaz bedellerinin ilgililerin başvurusu üzerine Maliye Bakanlığı ile </a:t>
            </a:r>
            <a:r>
              <a:rPr lang="tr-TR" dirty="0" smtClean="0"/>
              <a:t>Bilim, Sanayi </a:t>
            </a:r>
            <a:r>
              <a:rPr lang="tr-TR" dirty="0"/>
              <a:t>Ve Teknoloji Bakanlıklarınca belirlenen özel oranlar üzerinden yok edilir.</a:t>
            </a:r>
          </a:p>
          <a:p>
            <a:pPr algn="just"/>
            <a:endParaRPr lang="tr-TR" dirty="0" smtClean="0"/>
          </a:p>
          <a:p>
            <a:pPr algn="just"/>
            <a:r>
              <a:rPr lang="tr-TR" dirty="0" smtClean="0"/>
              <a:t>Maden </a:t>
            </a:r>
            <a:r>
              <a:rPr lang="tr-TR" dirty="0"/>
              <a:t>cevherini bulan kişi ya da firmaya imtiyaz ruhsatı verilmektedir. Bu ruhsata sahip olan firma ya da kişi işletme için yapılacak harcamalardan önce yaptığı giderlerin tümü</a:t>
            </a:r>
            <a:r>
              <a:rPr lang="tr-TR" dirty="0" smtClean="0"/>
              <a:t>, imtiyaz </a:t>
            </a:r>
            <a:r>
              <a:rPr lang="tr-TR" dirty="0"/>
              <a:t>bedeli sayılır</a:t>
            </a:r>
            <a:r>
              <a:rPr lang="tr-TR" dirty="0" smtClean="0"/>
              <a:t>. İmtiyaz </a:t>
            </a:r>
            <a:r>
              <a:rPr lang="tr-TR" dirty="0"/>
              <a:t>sahibinden madenin ya da taş ocağının alınmasında ödenen bedel de bu iktisadi kıymetlerin maliyet bedelini oluşturur.</a:t>
            </a:r>
          </a:p>
          <a:p>
            <a:pPr algn="just"/>
            <a:r>
              <a:rPr lang="tr-TR" dirty="0" smtClean="0"/>
              <a:t>Maliye Bakanlığı </a:t>
            </a:r>
            <a:r>
              <a:rPr lang="tr-TR" dirty="0"/>
              <a:t>ve </a:t>
            </a:r>
            <a:r>
              <a:rPr lang="tr-TR" dirty="0" smtClean="0"/>
              <a:t>Bilim, Sanayi </a:t>
            </a:r>
            <a:r>
              <a:rPr lang="tr-TR" dirty="0"/>
              <a:t>Ve Teknoloji Bakanlığı arasında yapılan anlaşmaya istinaden amortisman tutarı;</a:t>
            </a:r>
          </a:p>
          <a:p>
            <a:pPr algn="just"/>
            <a:r>
              <a:rPr lang="tr-TR" b="1" i="1" dirty="0" smtClean="0"/>
              <a:t>         </a:t>
            </a:r>
          </a:p>
          <a:p>
            <a:pPr algn="just"/>
            <a:r>
              <a:rPr lang="tr-TR" b="1" i="1" dirty="0" smtClean="0"/>
              <a:t>imtiyaz </a:t>
            </a:r>
            <a:r>
              <a:rPr lang="tr-TR" b="1" i="1" dirty="0"/>
              <a:t>veya maliyet </a:t>
            </a:r>
            <a:r>
              <a:rPr lang="tr-TR" b="1" i="1" dirty="0" smtClean="0"/>
              <a:t>bedeli ÷ görünür </a:t>
            </a:r>
            <a:r>
              <a:rPr lang="tr-TR" b="1" i="1" dirty="0"/>
              <a:t>veya muhtemel </a:t>
            </a:r>
            <a:r>
              <a:rPr lang="tr-TR" b="1" i="1" dirty="0" smtClean="0"/>
              <a:t>rezerv × yıllık </a:t>
            </a:r>
            <a:r>
              <a:rPr lang="tr-TR" b="1" i="1" dirty="0"/>
              <a:t>üretim miktarı</a:t>
            </a:r>
          </a:p>
          <a:p>
            <a:pPr algn="just"/>
            <a:endParaRPr lang="tr-TR" dirty="0" smtClean="0"/>
          </a:p>
          <a:p>
            <a:pPr algn="just"/>
            <a:r>
              <a:rPr lang="tr-TR" dirty="0" smtClean="0"/>
              <a:t>Formülden </a:t>
            </a:r>
            <a:r>
              <a:rPr lang="tr-TR" dirty="0"/>
              <a:t>bulunur. Her yıl uygulanacak amortisman tutarı; üretimin, maden sahasının görünür ve muhtemel rezervleri toplamı içindeki orana göre değişecektir. Rezerv miktarını Enerji Ve Tabi Kaynaklar Bakanlığı’na tespit ettirilerek belgelendirilmesi halinde yukarıdaki formülü uygulamak mümkündür. Ancak görünür ve muhtemel rezervin bilinmemesi halinde ise amortisman ayrılması mümkün değildir.</a:t>
            </a:r>
          </a:p>
        </p:txBody>
      </p:sp>
    </p:spTree>
    <p:extLst>
      <p:ext uri="{BB962C8B-B14F-4D97-AF65-F5344CB8AC3E}">
        <p14:creationId xmlns:p14="http://schemas.microsoft.com/office/powerpoint/2010/main" val="3706840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7693"/>
            <a:ext cx="8136904" cy="6740307"/>
          </a:xfrm>
          <a:prstGeom prst="rect">
            <a:avLst/>
          </a:prstGeom>
        </p:spPr>
        <p:txBody>
          <a:bodyPr wrap="square">
            <a:spAutoFit/>
          </a:bodyPr>
          <a:lstStyle/>
          <a:p>
            <a:r>
              <a:rPr lang="tr-TR" b="1" dirty="0"/>
              <a:t>1.1.5.1.5.Fevkalade (Olağanüstü) Amortisman</a:t>
            </a:r>
          </a:p>
          <a:p>
            <a:pPr algn="just"/>
            <a:endParaRPr lang="tr-TR" dirty="0" smtClean="0"/>
          </a:p>
          <a:p>
            <a:pPr algn="just"/>
            <a:r>
              <a:rPr lang="tr-TR" dirty="0" smtClean="0"/>
              <a:t>VUK ’un </a:t>
            </a:r>
            <a:r>
              <a:rPr lang="tr-TR" dirty="0"/>
              <a:t>317. Maddesi uyarınca; ilgililerin Maliye Bakanlığı’na başvurması ve Bakanlığın başvuruyu kabul etmesi durumunda, olağanüstü ekonomik ve teknik amortisman oranları uygulanabilir</a:t>
            </a:r>
            <a:r>
              <a:rPr lang="tr-TR" dirty="0" smtClean="0"/>
              <a:t>. Ancak</a:t>
            </a:r>
            <a:r>
              <a:rPr lang="tr-TR" dirty="0"/>
              <a:t>, olağanüstü amortisman uygulanabilmesi için iktisadi kıymetlerin;</a:t>
            </a:r>
          </a:p>
          <a:p>
            <a:pPr algn="just"/>
            <a:r>
              <a:rPr lang="tr-TR" dirty="0" smtClean="0"/>
              <a:t>          •Yangın</a:t>
            </a:r>
            <a:r>
              <a:rPr lang="tr-TR" dirty="0"/>
              <a:t>, deprem, su basması gibi afetler sonunda değerlerini tamamen ya da kısmen kaybetmeleri,</a:t>
            </a:r>
          </a:p>
          <a:p>
            <a:pPr algn="just"/>
            <a:r>
              <a:rPr lang="tr-TR" dirty="0" smtClean="0"/>
              <a:t>          •Yeni </a:t>
            </a:r>
            <a:r>
              <a:rPr lang="tr-TR" dirty="0"/>
              <a:t>buluşlar dolayısıyla teknik verim ve kıymetleri düşürerek tamamen ya da kısmen kullanılamaz hale gelmeleri,</a:t>
            </a:r>
          </a:p>
          <a:p>
            <a:pPr algn="just"/>
            <a:r>
              <a:rPr lang="tr-TR" dirty="0" smtClean="0"/>
              <a:t>           •Aşırı </a:t>
            </a:r>
            <a:r>
              <a:rPr lang="tr-TR" dirty="0"/>
              <a:t>çalışmaya tabi tutuldukları için normalden fazla aşınma ve yıpranmaya maruz kalmaları gerekmektedir.</a:t>
            </a:r>
          </a:p>
          <a:p>
            <a:pPr algn="just"/>
            <a:r>
              <a:rPr lang="tr-TR" dirty="0" smtClean="0"/>
              <a:t>          •Olağanüstü </a:t>
            </a:r>
            <a:r>
              <a:rPr lang="tr-TR" dirty="0"/>
              <a:t>amortisman uygulamasında, afetler dolayısıyla değerlerini bütünüyle kaybeden iktisadi kıymetler, sağlanan olağanüstü amortisman oranı ile tamamen yok edilirler.</a:t>
            </a:r>
          </a:p>
          <a:p>
            <a:pPr algn="just"/>
            <a:endParaRPr lang="tr-TR" dirty="0" smtClean="0"/>
          </a:p>
          <a:p>
            <a:pPr algn="just"/>
            <a:r>
              <a:rPr lang="tr-TR" dirty="0" smtClean="0"/>
              <a:t>Değerlerini </a:t>
            </a:r>
            <a:r>
              <a:rPr lang="tr-TR" dirty="0"/>
              <a:t>kısmen kaybeden iktisadi kıymetler üzerinden yalnızca olağanüstü amortisman oranı uygulanır. Normal amortisman oranı uygulanmaz. Olağanüstü amortisman </a:t>
            </a:r>
            <a:r>
              <a:rPr lang="tr-TR" dirty="0" smtClean="0"/>
              <a:t>uygulamasının, </a:t>
            </a:r>
            <a:r>
              <a:rPr lang="tr-TR" dirty="0"/>
              <a:t>afet dolayısıyla zararın meydana geldiği dönemde yapılması gerektiği bilinmelidir.</a:t>
            </a:r>
          </a:p>
          <a:p>
            <a:pPr algn="just"/>
            <a:endParaRPr lang="tr-TR" dirty="0" smtClean="0"/>
          </a:p>
          <a:p>
            <a:pPr algn="just"/>
            <a:r>
              <a:rPr lang="tr-TR" dirty="0" smtClean="0"/>
              <a:t>Ayrıca </a:t>
            </a:r>
            <a:r>
              <a:rPr lang="tr-TR" dirty="0"/>
              <a:t>yeni buluşlar nedeniyle yalnızca üretime doğrudan katkısı bulunan iktisadi kıymet için olağanüstü amortisman uygulanabilmektedir.</a:t>
            </a:r>
          </a:p>
          <a:p>
            <a:endParaRPr lang="tr-TR" dirty="0"/>
          </a:p>
        </p:txBody>
      </p:sp>
    </p:spTree>
    <p:extLst>
      <p:ext uri="{BB962C8B-B14F-4D97-AF65-F5344CB8AC3E}">
        <p14:creationId xmlns:p14="http://schemas.microsoft.com/office/powerpoint/2010/main" val="3118395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332656"/>
            <a:ext cx="8280920" cy="5355312"/>
          </a:xfrm>
          <a:prstGeom prst="rect">
            <a:avLst/>
          </a:prstGeom>
        </p:spPr>
        <p:txBody>
          <a:bodyPr wrap="square">
            <a:spAutoFit/>
          </a:bodyPr>
          <a:lstStyle/>
          <a:p>
            <a:r>
              <a:rPr lang="tr-TR" b="1" dirty="0" smtClean="0"/>
              <a:t>1.1.6.Amortismanlarda </a:t>
            </a:r>
            <a:r>
              <a:rPr lang="tr-TR" b="1" dirty="0"/>
              <a:t>Diğer Haller</a:t>
            </a:r>
            <a:endParaRPr lang="tr-TR" dirty="0"/>
          </a:p>
          <a:p>
            <a:endParaRPr lang="tr-TR" b="1" dirty="0" smtClean="0"/>
          </a:p>
          <a:p>
            <a:r>
              <a:rPr lang="tr-TR" b="1" dirty="0" smtClean="0"/>
              <a:t>1.1.6.1</a:t>
            </a:r>
            <a:r>
              <a:rPr lang="tr-TR" b="1" dirty="0"/>
              <a:t>. İktisadi </a:t>
            </a:r>
            <a:r>
              <a:rPr lang="tr-TR" b="1" dirty="0" smtClean="0"/>
              <a:t>Kıymetin </a:t>
            </a:r>
            <a:r>
              <a:rPr lang="tr-TR" b="1" dirty="0"/>
              <a:t>Bakiye Değeri</a:t>
            </a:r>
            <a:endParaRPr lang="tr-TR" dirty="0"/>
          </a:p>
          <a:p>
            <a:pPr algn="just"/>
            <a:r>
              <a:rPr lang="tr-TR" dirty="0"/>
              <a:t>Tabii afete maruz kalan iktisadi kıymetin hurda kısmı hala kullanılıyor ise kalan kısım nasıl amortismana tabi </a:t>
            </a:r>
            <a:r>
              <a:rPr lang="tr-TR" dirty="0" smtClean="0"/>
              <a:t>tutulacaktır. Her </a:t>
            </a:r>
            <a:r>
              <a:rPr lang="tr-TR" dirty="0"/>
              <a:t>iktisadi kıymet için bir yılda yalnız bir defa amortisman ayrılır. Bu nedenle olağanüstü amortisman ayrılması durumunda, olağanüstü amortisman ilgili yıla ait amortisman kabul edilir ve o yıl ayrıca normal amortisman ayrılmaz. Ancak iktisadi kıymetin itfa edilmemiş bedeli kalırsa sonraki yıllarda bu tutarın itfasına uygulanan amortisman yöntemine göre devam edilir. </a:t>
            </a:r>
          </a:p>
          <a:p>
            <a:pPr algn="just"/>
            <a:endParaRPr lang="tr-TR" b="1" dirty="0" smtClean="0"/>
          </a:p>
          <a:p>
            <a:pPr algn="just"/>
            <a:r>
              <a:rPr lang="tr-TR" b="1" dirty="0" smtClean="0"/>
              <a:t>ÖRNEK </a:t>
            </a:r>
            <a:r>
              <a:rPr lang="tr-TR" b="1" dirty="0"/>
              <a:t>3. 01.09.2012 yılında sel basması sonucu şirketin aktifine 20.000 TL değerle kayıtlı bilgisayarlar hasar görmüş olup bilgisayarlar için takdir komisyonu 5.000 TL değer takdir etmiştir. </a:t>
            </a:r>
            <a:endParaRPr lang="tr-TR" b="1" dirty="0" smtClean="0"/>
          </a:p>
          <a:p>
            <a:pPr algn="just"/>
            <a:r>
              <a:rPr lang="tr-TR" b="1" dirty="0" smtClean="0"/>
              <a:t> </a:t>
            </a:r>
          </a:p>
          <a:p>
            <a:pPr algn="just"/>
            <a:r>
              <a:rPr lang="tr-TR" b="1" dirty="0" smtClean="0"/>
              <a:t>Bilgisayarlar </a:t>
            </a:r>
            <a:r>
              <a:rPr lang="tr-TR" b="1" dirty="0"/>
              <a:t>işletmenin aktifine 2011 yılında girmiş olup azalan bakiyeler usulüne göre amortisman ayrılmıştır. Maliye Bakanlığı’nca uygulanacak olağanüstü amortisman oranı uğranılan hasara tekabül etmektedir. Şirketin, fevkalade amortisman uygulamasında olması gereken amortisman tablosu aşağıdaki gibidir. </a:t>
            </a:r>
            <a:endParaRPr lang="tr-TR" dirty="0"/>
          </a:p>
          <a:p>
            <a:pPr algn="just"/>
            <a:r>
              <a:rPr lang="tr-TR" dirty="0" smtClean="0"/>
              <a:t> </a:t>
            </a:r>
            <a:endParaRPr lang="tr-TR" dirty="0"/>
          </a:p>
        </p:txBody>
      </p:sp>
    </p:spTree>
    <p:extLst>
      <p:ext uri="{BB962C8B-B14F-4D97-AF65-F5344CB8AC3E}">
        <p14:creationId xmlns:p14="http://schemas.microsoft.com/office/powerpoint/2010/main" val="4064362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04664"/>
            <a:ext cx="8208911"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55148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8316416" cy="6740307"/>
          </a:xfrm>
          <a:prstGeom prst="rect">
            <a:avLst/>
          </a:prstGeom>
        </p:spPr>
        <p:txBody>
          <a:bodyPr wrap="square">
            <a:spAutoFit/>
          </a:bodyPr>
          <a:lstStyle/>
          <a:p>
            <a:pPr algn="just"/>
            <a:r>
              <a:rPr lang="tr-TR" b="1" dirty="0"/>
              <a:t>2012 yılında bilgisayarların net değeri (</a:t>
            </a:r>
            <a:r>
              <a:rPr lang="tr-TR" b="1" dirty="0" smtClean="0"/>
              <a:t>20.000-8000 </a:t>
            </a:r>
            <a:r>
              <a:rPr lang="tr-TR" b="1" dirty="0"/>
              <a:t>=) </a:t>
            </a:r>
            <a:r>
              <a:rPr lang="tr-TR" b="1" dirty="0" smtClean="0"/>
              <a:t>12.000 </a:t>
            </a:r>
            <a:r>
              <a:rPr lang="tr-TR" b="1" dirty="0"/>
              <a:t>TL olup olağanüstü amortisman tutarı (</a:t>
            </a:r>
            <a:r>
              <a:rPr lang="tr-TR" b="1" dirty="0" smtClean="0"/>
              <a:t>12.000-5.000 </a:t>
            </a:r>
            <a:r>
              <a:rPr lang="tr-TR" b="1" dirty="0"/>
              <a:t>=) </a:t>
            </a:r>
            <a:r>
              <a:rPr lang="tr-TR" b="1" dirty="0" smtClean="0"/>
              <a:t>7.000 </a:t>
            </a:r>
            <a:r>
              <a:rPr lang="tr-TR" b="1" dirty="0"/>
              <a:t>TL olacaktır. Bu tutar 2012 yılında sonuç hesaplarına intikal etmektedir. </a:t>
            </a:r>
            <a:endParaRPr lang="tr-TR" dirty="0"/>
          </a:p>
          <a:p>
            <a:pPr algn="just"/>
            <a:endParaRPr lang="tr-TR" b="1" dirty="0" smtClean="0"/>
          </a:p>
          <a:p>
            <a:pPr algn="just"/>
            <a:r>
              <a:rPr lang="tr-TR" b="1" dirty="0" smtClean="0"/>
              <a:t>Şirketin </a:t>
            </a:r>
            <a:r>
              <a:rPr lang="tr-TR" b="1" dirty="0"/>
              <a:t>2013 yılında ayıracağı amortisman tutarı şöyle olacaktır: 2013 yılı amortisman tutarı hesaplanırken olağanüstü amortisman tutarı dikkate alınarak kalan bakiye değer bulunacak, kalan değer üzerinden hesaplanan (</a:t>
            </a:r>
            <a:r>
              <a:rPr lang="tr-TR" b="1" dirty="0" smtClean="0"/>
              <a:t>5.000x </a:t>
            </a:r>
            <a:r>
              <a:rPr lang="tr-TR" b="1" dirty="0"/>
              <a:t>%40 =) </a:t>
            </a:r>
            <a:r>
              <a:rPr lang="tr-TR" b="1" dirty="0" smtClean="0"/>
              <a:t>2.000 </a:t>
            </a:r>
            <a:r>
              <a:rPr lang="tr-TR" b="1" dirty="0"/>
              <a:t>TL amortisman değer hesaplarına yansıtılacaktır. Bu tutar bakiye değer olan </a:t>
            </a:r>
            <a:r>
              <a:rPr lang="tr-TR" b="1" dirty="0" smtClean="0"/>
              <a:t>5.000 </a:t>
            </a:r>
            <a:r>
              <a:rPr lang="tr-TR" b="1" dirty="0"/>
              <a:t>TL’den düşülecek olup diğer yıla kalan bakiye değer (</a:t>
            </a:r>
            <a:r>
              <a:rPr lang="tr-TR" b="1" dirty="0" smtClean="0"/>
              <a:t>5.000-2.000 </a:t>
            </a:r>
            <a:r>
              <a:rPr lang="tr-TR" b="1" dirty="0"/>
              <a:t>=) </a:t>
            </a:r>
            <a:r>
              <a:rPr lang="tr-TR" b="1" dirty="0" smtClean="0"/>
              <a:t>3.000 </a:t>
            </a:r>
            <a:r>
              <a:rPr lang="tr-TR" b="1" dirty="0"/>
              <a:t>TL olacaktır. </a:t>
            </a:r>
            <a:endParaRPr lang="tr-TR" dirty="0"/>
          </a:p>
          <a:p>
            <a:pPr algn="just"/>
            <a:endParaRPr lang="tr-TR" b="1" dirty="0" smtClean="0"/>
          </a:p>
          <a:p>
            <a:pPr algn="just"/>
            <a:r>
              <a:rPr lang="tr-TR" b="1" dirty="0" smtClean="0"/>
              <a:t>Şirketin </a:t>
            </a:r>
            <a:r>
              <a:rPr lang="tr-TR" b="1" dirty="0"/>
              <a:t>2014 yılında ayıracağı amortisman tutarı yukarıda yer alan tablodan görüleceği üzere </a:t>
            </a:r>
            <a:r>
              <a:rPr lang="tr-TR" b="1" dirty="0" smtClean="0"/>
              <a:t>1.200 </a:t>
            </a:r>
            <a:r>
              <a:rPr lang="tr-TR" b="1" dirty="0"/>
              <a:t>TL olmaktadır. Bu tutar da bakiye değerden düşülecek olup, 2015 yılına kalan bakiye değer (</a:t>
            </a:r>
            <a:r>
              <a:rPr lang="tr-TR" b="1" dirty="0" smtClean="0"/>
              <a:t>3.000-1.200 </a:t>
            </a:r>
            <a:r>
              <a:rPr lang="tr-TR" b="1" dirty="0"/>
              <a:t>=) </a:t>
            </a:r>
            <a:r>
              <a:rPr lang="tr-TR" b="1" dirty="0" smtClean="0"/>
              <a:t>1.800 </a:t>
            </a:r>
            <a:r>
              <a:rPr lang="tr-TR" b="1" dirty="0"/>
              <a:t>TL olacaktır. Bu tutar söz konusu iktisadi kıymetin 2015 yılı amortisman tutarı olarak gider kaydedilecektir. </a:t>
            </a:r>
            <a:endParaRPr lang="tr-TR" b="1" dirty="0" smtClean="0"/>
          </a:p>
          <a:p>
            <a:pPr algn="just"/>
            <a:endParaRPr lang="tr-TR" b="1" dirty="0" smtClean="0"/>
          </a:p>
          <a:p>
            <a:pPr algn="just"/>
            <a:r>
              <a:rPr lang="tr-TR" b="1" dirty="0" smtClean="0"/>
              <a:t>1.1.6.2.Gider </a:t>
            </a:r>
            <a:r>
              <a:rPr lang="tr-TR" b="1" dirty="0"/>
              <a:t>v</a:t>
            </a:r>
            <a:r>
              <a:rPr lang="tr-TR" b="1" dirty="0" smtClean="0"/>
              <a:t>eya Maliyet Unsuru</a:t>
            </a:r>
          </a:p>
          <a:p>
            <a:pPr algn="just"/>
            <a:endParaRPr lang="tr-TR" dirty="0"/>
          </a:p>
          <a:p>
            <a:pPr algn="just"/>
            <a:r>
              <a:rPr lang="tr-TR" dirty="0"/>
              <a:t>Olağanüstü amortismana tabi tutulan iktisadi kıymetler üretimde kullanılıyor ise, olağanüstü amortisman olmasaydı ayrılması gereken amortisman tutarının afetin meydana geldiği tarihten önceki günler için kıst yapılarak ilgili kısım üretim maliyetiyle ilişkilendirilir. Kalan kısım doğrudan gider hesaplarıyla ilişkilendirilir. Diğer yıllarda iktisadi kıymetin üretimde kullanılması halinde ayrılacak olan amortisman tutarlarının tamamı üretim maliyetine dahil edilecektir.</a:t>
            </a:r>
          </a:p>
          <a:p>
            <a:endParaRPr lang="tr-TR" dirty="0"/>
          </a:p>
        </p:txBody>
      </p:sp>
    </p:spTree>
    <p:extLst>
      <p:ext uri="{BB962C8B-B14F-4D97-AF65-F5344CB8AC3E}">
        <p14:creationId xmlns:p14="http://schemas.microsoft.com/office/powerpoint/2010/main" val="20443072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260648"/>
            <a:ext cx="8208912" cy="6463308"/>
          </a:xfrm>
          <a:prstGeom prst="rect">
            <a:avLst/>
          </a:prstGeom>
        </p:spPr>
        <p:txBody>
          <a:bodyPr wrap="square">
            <a:spAutoFit/>
          </a:bodyPr>
          <a:lstStyle/>
          <a:p>
            <a:pPr algn="just"/>
            <a:r>
              <a:rPr lang="tr-TR" dirty="0"/>
              <a:t>Diğer yandan, cebri çalışmaya tabi tutuldukları için normalden fazla aşınma ve yıpranmaya maruz kalan iktisadi kıymetler üretimde kullanılıyor ise bu iktisadi kıymetler için ayrılacak olağanüstü amortisman tutarlarının tamamının üretim maliyetine eklenmesi gerekmektedir</a:t>
            </a:r>
            <a:r>
              <a:rPr lang="tr-TR" i="1" dirty="0"/>
              <a:t>. Çünkü olağanüstü amortisman ayırma nedeni iktisadi kıymetlerin fazla çalışması sonucu ortaya çıkan aşınmalar ve yıpranmalardan kaynaklanmaktadır</a:t>
            </a:r>
            <a:r>
              <a:rPr lang="tr-TR" i="1" dirty="0" smtClean="0"/>
              <a:t>.</a:t>
            </a:r>
          </a:p>
          <a:p>
            <a:pPr algn="just"/>
            <a:endParaRPr lang="tr-TR" b="1" dirty="0" smtClean="0"/>
          </a:p>
          <a:p>
            <a:pPr algn="just"/>
            <a:r>
              <a:rPr lang="tr-TR" b="1" dirty="0" smtClean="0"/>
              <a:t>1.1.6.3</a:t>
            </a:r>
            <a:r>
              <a:rPr lang="tr-TR" b="1" dirty="0"/>
              <a:t>. Yeni İcatlar Dolayısıyla İktisadi Kıymetlerin Teknik Verim </a:t>
            </a:r>
            <a:r>
              <a:rPr lang="tr-TR" b="1" dirty="0" smtClean="0"/>
              <a:t>ve </a:t>
            </a:r>
            <a:r>
              <a:rPr lang="tr-TR" b="1" dirty="0"/>
              <a:t>Kıymetlerinin </a:t>
            </a:r>
            <a:r>
              <a:rPr lang="tr-TR" b="1" dirty="0" smtClean="0"/>
              <a:t>Değeri Düşerek </a:t>
            </a:r>
            <a:r>
              <a:rPr lang="tr-TR" b="1" dirty="0"/>
              <a:t>Tamamen veya Kısmen Kullanılamaz Hale Gelmesi</a:t>
            </a:r>
            <a:endParaRPr lang="tr-TR" dirty="0"/>
          </a:p>
          <a:p>
            <a:pPr algn="just"/>
            <a:endParaRPr lang="tr-TR" dirty="0" smtClean="0"/>
          </a:p>
          <a:p>
            <a:pPr algn="just"/>
            <a:r>
              <a:rPr lang="tr-TR" dirty="0" smtClean="0"/>
              <a:t>Günümüzde </a:t>
            </a:r>
            <a:r>
              <a:rPr lang="tr-TR" dirty="0"/>
              <a:t>teknolojinin çok hızlı gelişmesi nedeniyle zaman zaman iktisadi kıymetlerin tamir bakım masrafları yenisinin bedeline ulaşabilmektedir. Ancak kanun, iktisadi kıymette tamamen veya kısmen kullanılamaz hale gelme şartını </a:t>
            </a:r>
            <a:r>
              <a:rPr lang="tr-TR" dirty="0" smtClean="0"/>
              <a:t>aradığından, </a:t>
            </a:r>
            <a:r>
              <a:rPr lang="tr-TR" dirty="0"/>
              <a:t>daha yavaş ve pahalı bir sistem yanında yeni bir teknolojinin alınması halinde eskisinin olağanüstü amortismana tabi tutulması mümkün gözükmemektedir</a:t>
            </a:r>
            <a:r>
              <a:rPr lang="tr-TR" dirty="0" smtClean="0"/>
              <a:t>.</a:t>
            </a:r>
          </a:p>
          <a:p>
            <a:pPr algn="just"/>
            <a:endParaRPr lang="tr-TR" dirty="0"/>
          </a:p>
          <a:p>
            <a:pPr algn="just"/>
            <a:r>
              <a:rPr lang="tr-TR" dirty="0"/>
              <a:t>Ayrıca olağanüstü amortisman uygulamak için mutlaka Maliye Bakanlığı’na başvurulması ve Bakanlığın da ilgili olan bakanlıktan (</a:t>
            </a:r>
            <a:r>
              <a:rPr lang="tr-TR" dirty="0" smtClean="0"/>
              <a:t>Bilim, </a:t>
            </a:r>
            <a:r>
              <a:rPr lang="tr-TR" dirty="0"/>
              <a:t>Sanayi ve Teknoloji Bakanlığı’nın) görüşünü alması gerekmektedir. Diğer </a:t>
            </a:r>
            <a:r>
              <a:rPr lang="tr-TR" dirty="0" smtClean="0"/>
              <a:t>taraftan, </a:t>
            </a:r>
            <a:r>
              <a:rPr lang="tr-TR" dirty="0"/>
              <a:t>kullanılamaz hale gelme durumunun Kanun’da belirtildiği şekliyle tespit edilmesi gerekmekte olup şirket yönetim kurulu veya benzeri organlarca alınacak kararlara istinaden olağanüstü amortisman yöntemi uygulanamaz.</a:t>
            </a:r>
          </a:p>
          <a:p>
            <a:endParaRPr lang="tr-TR" dirty="0"/>
          </a:p>
        </p:txBody>
      </p:sp>
    </p:spTree>
    <p:extLst>
      <p:ext uri="{BB962C8B-B14F-4D97-AF65-F5344CB8AC3E}">
        <p14:creationId xmlns:p14="http://schemas.microsoft.com/office/powerpoint/2010/main" val="3066713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332656"/>
            <a:ext cx="8280920" cy="6186309"/>
          </a:xfrm>
          <a:prstGeom prst="rect">
            <a:avLst/>
          </a:prstGeom>
        </p:spPr>
        <p:txBody>
          <a:bodyPr wrap="square">
            <a:spAutoFit/>
          </a:bodyPr>
          <a:lstStyle/>
          <a:p>
            <a:r>
              <a:rPr lang="tr-TR" b="1" dirty="0"/>
              <a:t>1.1.6.4.Cebri Çalışmaya Tabi Tutuldukları İçin Normalden Fazla Yıpranmaya Maruz Kalma</a:t>
            </a:r>
            <a:endParaRPr lang="tr-TR" dirty="0"/>
          </a:p>
          <a:p>
            <a:endParaRPr lang="tr-TR" dirty="0" smtClean="0"/>
          </a:p>
          <a:p>
            <a:pPr algn="just"/>
            <a:r>
              <a:rPr lang="tr-TR" dirty="0" smtClean="0"/>
              <a:t>Olağanüstü </a:t>
            </a:r>
            <a:r>
              <a:rPr lang="tr-TR" dirty="0"/>
              <a:t>amortisman nispeti tayin edilen bir iktisadi kıymetin sonraki dönemlerde de aynı süre çalıştırılması gerekir. Cebri çalışma nedeniyle olağanüstü amortisman talep edebilmek için hesap dönemi kapanmış olmalıdır. Örneğin; klinikte kullanılmak üzere alınan bir tıbbi cihazın beli bir sayıda hasta üzerinde kullanılması halinde iktisadi ömrü sona </a:t>
            </a:r>
            <a:r>
              <a:rPr lang="tr-TR" dirty="0" smtClean="0"/>
              <a:t>erecekse, </a:t>
            </a:r>
            <a:r>
              <a:rPr lang="tr-TR" dirty="0"/>
              <a:t>bu cihaz alındığında olağanüstü amortisman ayrılması için başvuruda bulunulmamalıdır. Çünkü Kanun’un lafzına uygun düşmemektedir.</a:t>
            </a:r>
          </a:p>
          <a:p>
            <a:pPr algn="just"/>
            <a:endParaRPr lang="tr-TR" dirty="0" smtClean="0"/>
          </a:p>
          <a:p>
            <a:pPr algn="just"/>
            <a:r>
              <a:rPr lang="tr-TR" dirty="0" smtClean="0"/>
              <a:t>Cebri </a:t>
            </a:r>
            <a:r>
              <a:rPr lang="tr-TR" dirty="0"/>
              <a:t>çalışma nedeniyle olağanüstü amortisman nispeti tayin edilmesini isteyen mükelleflere Maliye Bakanlığı, </a:t>
            </a:r>
            <a:r>
              <a:rPr lang="tr-TR" dirty="0" smtClean="0"/>
              <a:t>Bilim, Sanayi </a:t>
            </a:r>
            <a:r>
              <a:rPr lang="tr-TR" dirty="0"/>
              <a:t>ve Teknoloji Bakanlığı’nın görüşü doğrultusunda yılda</a:t>
            </a:r>
            <a:r>
              <a:rPr lang="tr-TR" dirty="0" smtClean="0"/>
              <a:t>;</a:t>
            </a:r>
          </a:p>
          <a:p>
            <a:pPr algn="just"/>
            <a:endParaRPr lang="tr-TR" dirty="0" smtClean="0"/>
          </a:p>
          <a:p>
            <a:pPr marL="285750" indent="-285750" algn="just">
              <a:buFont typeface="Arial" pitchFamily="34" charset="0"/>
              <a:buChar char="•"/>
            </a:pPr>
            <a:r>
              <a:rPr lang="tr-TR" dirty="0"/>
              <a:t> </a:t>
            </a:r>
            <a:r>
              <a:rPr lang="tr-TR" dirty="0" smtClean="0"/>
              <a:t>       3.000 </a:t>
            </a:r>
            <a:r>
              <a:rPr lang="tr-TR" dirty="0"/>
              <a:t>saate kadar normal amortisman</a:t>
            </a:r>
          </a:p>
          <a:p>
            <a:pPr marL="285750" lvl="0" indent="-285750" algn="just">
              <a:buFont typeface="Arial" pitchFamily="34" charset="0"/>
              <a:buChar char="•"/>
            </a:pPr>
            <a:r>
              <a:rPr lang="tr-TR" dirty="0" smtClean="0"/>
              <a:t>        3.001 </a:t>
            </a:r>
            <a:r>
              <a:rPr lang="tr-TR" dirty="0"/>
              <a:t>ile </a:t>
            </a:r>
            <a:r>
              <a:rPr lang="tr-TR" dirty="0" smtClean="0"/>
              <a:t>4.800 </a:t>
            </a:r>
            <a:r>
              <a:rPr lang="tr-TR" dirty="0"/>
              <a:t>saat normal amortisman oranının %25 fazlası</a:t>
            </a:r>
          </a:p>
          <a:p>
            <a:pPr marL="285750" lvl="0" indent="-285750" algn="just">
              <a:buFont typeface="Arial" pitchFamily="34" charset="0"/>
              <a:buChar char="•"/>
            </a:pPr>
            <a:r>
              <a:rPr lang="tr-TR" dirty="0" smtClean="0"/>
              <a:t>        4.800 </a:t>
            </a:r>
            <a:r>
              <a:rPr lang="tr-TR" dirty="0"/>
              <a:t>saatten fazla anormal amortisman oranının %30 fazlasını </a:t>
            </a:r>
            <a:r>
              <a:rPr lang="tr-TR" dirty="0" smtClean="0"/>
              <a:t>olağanüstü amortisman </a:t>
            </a:r>
            <a:r>
              <a:rPr lang="tr-TR" dirty="0"/>
              <a:t>oranı olarak belirlemektedir.</a:t>
            </a:r>
          </a:p>
          <a:p>
            <a:pPr algn="just"/>
            <a:endParaRPr lang="tr-TR" dirty="0" smtClean="0"/>
          </a:p>
          <a:p>
            <a:pPr algn="just"/>
            <a:r>
              <a:rPr lang="tr-TR" dirty="0" smtClean="0"/>
              <a:t>Eğer </a:t>
            </a:r>
            <a:r>
              <a:rPr lang="tr-TR" dirty="0"/>
              <a:t>mükellef azalan bakiyeler usulünü </a:t>
            </a:r>
            <a:r>
              <a:rPr lang="tr-TR" dirty="0" smtClean="0"/>
              <a:t>uygulayacaksa, </a:t>
            </a:r>
            <a:r>
              <a:rPr lang="tr-TR" dirty="0"/>
              <a:t>olağanüstü amortisman oranı </a:t>
            </a:r>
            <a:r>
              <a:rPr lang="tr-TR" dirty="0" smtClean="0"/>
              <a:t>normal </a:t>
            </a:r>
            <a:r>
              <a:rPr lang="tr-TR" dirty="0"/>
              <a:t>amortisman oranına ilave edilecek tutarın hızlandırılmış amortisman oranına eklenmesiyle hesaplanacaktır.</a:t>
            </a:r>
          </a:p>
        </p:txBody>
      </p:sp>
    </p:spTree>
    <p:extLst>
      <p:ext uri="{BB962C8B-B14F-4D97-AF65-F5344CB8AC3E}">
        <p14:creationId xmlns:p14="http://schemas.microsoft.com/office/powerpoint/2010/main" val="26687067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188640"/>
            <a:ext cx="8208912" cy="6740307"/>
          </a:xfrm>
          <a:prstGeom prst="rect">
            <a:avLst/>
          </a:prstGeom>
        </p:spPr>
        <p:txBody>
          <a:bodyPr wrap="square">
            <a:spAutoFit/>
          </a:bodyPr>
          <a:lstStyle/>
          <a:p>
            <a:r>
              <a:rPr lang="tr-TR" b="1" dirty="0"/>
              <a:t>1.1.7. Amortisman Uygulaması</a:t>
            </a:r>
          </a:p>
          <a:p>
            <a:r>
              <a:rPr lang="tr-TR" b="1" dirty="0"/>
              <a:t>1.1.7.1.Amortisman Uygulamasının Başlangıcı</a:t>
            </a:r>
          </a:p>
          <a:p>
            <a:endParaRPr lang="tr-TR" i="1" dirty="0" smtClean="0"/>
          </a:p>
          <a:p>
            <a:pPr algn="just"/>
            <a:r>
              <a:rPr lang="tr-TR" i="1" dirty="0" smtClean="0"/>
              <a:t>Amortisman </a:t>
            </a:r>
            <a:r>
              <a:rPr lang="tr-TR" i="1" dirty="0"/>
              <a:t>uygulaması iktisadi kıymetlerin aktife girdiği yıldan başlar</a:t>
            </a:r>
            <a:r>
              <a:rPr lang="tr-TR" i="1" dirty="0" smtClean="0"/>
              <a:t>.</a:t>
            </a:r>
          </a:p>
          <a:p>
            <a:pPr algn="just"/>
            <a:endParaRPr lang="tr-TR" dirty="0"/>
          </a:p>
          <a:p>
            <a:pPr algn="just"/>
            <a:r>
              <a:rPr lang="tr-TR" dirty="0" smtClean="0"/>
              <a:t>•Alındığı </a:t>
            </a:r>
            <a:r>
              <a:rPr lang="tr-TR" dirty="0"/>
              <a:t>gibi kullanılacak iktisadi kıymetlerin yurt içinde </a:t>
            </a:r>
            <a:r>
              <a:rPr lang="tr-TR" dirty="0" smtClean="0"/>
              <a:t>alınanları, </a:t>
            </a:r>
            <a:r>
              <a:rPr lang="tr-TR" dirty="0"/>
              <a:t>teslim alındığı dönemden başlayarak amortismana konu olmalıdır. Teslim </a:t>
            </a:r>
            <a:r>
              <a:rPr lang="tr-TR" dirty="0" smtClean="0"/>
              <a:t>alma, </a:t>
            </a:r>
            <a:r>
              <a:rPr lang="tr-TR" dirty="0"/>
              <a:t>genel kabul görmüş ilkelere göre belirlenmelidir.</a:t>
            </a:r>
          </a:p>
          <a:p>
            <a:pPr algn="just"/>
            <a:endParaRPr lang="tr-TR" dirty="0" smtClean="0"/>
          </a:p>
          <a:p>
            <a:pPr algn="just"/>
            <a:r>
              <a:rPr lang="tr-TR" dirty="0" smtClean="0"/>
              <a:t>•İthal </a:t>
            </a:r>
            <a:r>
              <a:rPr lang="tr-TR" dirty="0"/>
              <a:t>edilen iktisadi </a:t>
            </a:r>
            <a:r>
              <a:rPr lang="tr-TR" dirty="0" smtClean="0"/>
              <a:t>kıymetler, gümrükten </a:t>
            </a:r>
            <a:r>
              <a:rPr lang="tr-TR" dirty="0"/>
              <a:t>çekilip işletmeye girdikleri dönemden itibaren amortismana konu olmalıdır. Burada gümrük ve taşıma belgeleri yol gösterici olurlar.</a:t>
            </a:r>
          </a:p>
          <a:p>
            <a:pPr algn="just"/>
            <a:endParaRPr lang="tr-TR" dirty="0" smtClean="0"/>
          </a:p>
          <a:p>
            <a:pPr algn="just"/>
            <a:r>
              <a:rPr lang="tr-TR" dirty="0" smtClean="0"/>
              <a:t>•Alındıktan </a:t>
            </a:r>
            <a:r>
              <a:rPr lang="tr-TR" dirty="0"/>
              <a:t>sonra montajı gereken iktisadi kıymetlerde; montaj işlemi tamamlandıktan sonra iktisadi kıymetin kullanılabilir duruma geldikten sonra amortisman uygulanabilir.</a:t>
            </a:r>
          </a:p>
          <a:p>
            <a:pPr algn="just"/>
            <a:endParaRPr lang="tr-TR" dirty="0" smtClean="0"/>
          </a:p>
          <a:p>
            <a:pPr algn="just"/>
            <a:r>
              <a:rPr lang="tr-TR" dirty="0" smtClean="0"/>
              <a:t>•İşletmede </a:t>
            </a:r>
            <a:r>
              <a:rPr lang="tr-TR" dirty="0"/>
              <a:t>imal ya da inşa edilen iktisadi kıymetlerde de imal ya da inşa tamamlandıktan, kullanılabilir duruma geldikten sonra amortisman uygulanabilir. Burada söz konusu iktisadi kıymetler inşaat, imalat hesaplarından </a:t>
            </a:r>
            <a:r>
              <a:rPr lang="tr-TR" dirty="0" smtClean="0"/>
              <a:t>çıkarılarak, sabit </a:t>
            </a:r>
            <a:r>
              <a:rPr lang="tr-TR" dirty="0"/>
              <a:t>kıymet hesaplarına alınmış olmalıdır.</a:t>
            </a:r>
          </a:p>
          <a:p>
            <a:pPr algn="just"/>
            <a:endParaRPr lang="tr-TR" dirty="0" smtClean="0"/>
          </a:p>
          <a:p>
            <a:pPr algn="just"/>
            <a:r>
              <a:rPr lang="tr-TR" dirty="0" smtClean="0"/>
              <a:t>•Tarım tesislerinde, </a:t>
            </a:r>
            <a:r>
              <a:rPr lang="tr-TR" dirty="0"/>
              <a:t>tesislerin ürün vermesi </a:t>
            </a:r>
            <a:r>
              <a:rPr lang="tr-TR" dirty="0" smtClean="0"/>
              <a:t>beklenmez, tesislerin </a:t>
            </a:r>
            <a:r>
              <a:rPr lang="tr-TR" dirty="0"/>
              <a:t>tamamlanması yeterli sayılmalıdır.</a:t>
            </a:r>
          </a:p>
          <a:p>
            <a:endParaRPr lang="tr-TR" dirty="0"/>
          </a:p>
        </p:txBody>
      </p:sp>
    </p:spTree>
    <p:extLst>
      <p:ext uri="{BB962C8B-B14F-4D97-AF65-F5344CB8AC3E}">
        <p14:creationId xmlns:p14="http://schemas.microsoft.com/office/powerpoint/2010/main" val="26623001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692696"/>
            <a:ext cx="8064896" cy="4801314"/>
          </a:xfrm>
          <a:prstGeom prst="rect">
            <a:avLst/>
          </a:prstGeom>
        </p:spPr>
        <p:txBody>
          <a:bodyPr wrap="square">
            <a:spAutoFit/>
          </a:bodyPr>
          <a:lstStyle/>
          <a:p>
            <a:r>
              <a:rPr lang="tr-TR" b="1" dirty="0"/>
              <a:t>1.1.7.2.Kıst Amortisman Uygulaması</a:t>
            </a:r>
          </a:p>
          <a:p>
            <a:endParaRPr lang="tr-TR" dirty="0"/>
          </a:p>
          <a:p>
            <a:pPr algn="just"/>
            <a:r>
              <a:rPr lang="tr-TR" dirty="0"/>
              <a:t>Faaliyetleri kısmen veya tamamen binek otomobillerinin kiralanması veya çeşitli şekillerde işletilmesi olanların bu amaçla kullandıkları binek otomobilleri hariç olmak üzere, işletmelere ait binek otomobillerinin aktife girdiği hesap dönemi için ay kesri tam ay sayılmak suretiyle kalan ay süresi kadar amortisman ayrılır. Amortisman ayrılmayan süreye isabet eden bakiye değer, itfa süresinin son yılında tamamen yok edilir. (VUKMadde:320).</a:t>
            </a:r>
          </a:p>
          <a:p>
            <a:pPr algn="just"/>
            <a:endParaRPr lang="tr-TR" dirty="0"/>
          </a:p>
          <a:p>
            <a:pPr algn="just"/>
            <a:r>
              <a:rPr lang="tr-TR" dirty="0"/>
              <a:t>İşletmenin faaliyet konusu binek otolarının kiralanması ve çeşitli şekillerde işletilmesi olmakla birlikte, satın alınan binek otomobilleri bu amaçlarla kullanılmıyorsa, bu binek otomobilleri için de kıst amortisman ayrılacaktır.</a:t>
            </a:r>
          </a:p>
          <a:p>
            <a:pPr algn="just"/>
            <a:endParaRPr lang="tr-TR" dirty="0"/>
          </a:p>
          <a:p>
            <a:pPr algn="just"/>
            <a:r>
              <a:rPr lang="tr-TR" dirty="0"/>
              <a:t>Binek otomobillerinin aktife girdikleri hesap döneminde kıst amortisman ayrılması, amortisman süresini uzatmayacaktır. Bu durumda, yılbaşından binek otomobillerinin aktife girdiği aya kadar olan süreye isabet eden amortisman, itfa süresinin son yılında yok edilecektir.</a:t>
            </a:r>
          </a:p>
        </p:txBody>
      </p:sp>
    </p:spTree>
    <p:extLst>
      <p:ext uri="{BB962C8B-B14F-4D97-AF65-F5344CB8AC3E}">
        <p14:creationId xmlns:p14="http://schemas.microsoft.com/office/powerpoint/2010/main" val="1315939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404664"/>
            <a:ext cx="8280920" cy="5355312"/>
          </a:xfrm>
          <a:prstGeom prst="rect">
            <a:avLst/>
          </a:prstGeom>
        </p:spPr>
        <p:txBody>
          <a:bodyPr wrap="square">
            <a:spAutoFit/>
          </a:bodyPr>
          <a:lstStyle/>
          <a:p>
            <a:pPr algn="just"/>
            <a:r>
              <a:rPr lang="tr-TR" b="1" dirty="0"/>
              <a:t>Örnek-4)  Dayanıklı tüketim malları faaliyeti ile uğraşan © Ltd. </a:t>
            </a:r>
            <a:r>
              <a:rPr lang="tr-TR" b="1" dirty="0" smtClean="0"/>
              <a:t>Şti .’ ne</a:t>
            </a:r>
            <a:r>
              <a:rPr lang="tr-TR" b="1" dirty="0"/>
              <a:t>, işletmede kullanılmak üzere 1 Nisan 2015 tarihinde 100000 TL’ye bir otomobil satın alınmıştır. Normal amortisman usulünde uygulanabilecek azami amortisman nispeti %20’dir. Diğer taraftan, sabit kıymetin aktife alındığı ay kesri tam sayılacağı için, 2014 hesap dönemi için Nisan, Mayıs, Haziran, Temmuz, Ağustos, Eylül, Ekim, Kasım ve Aralık ayları olmak üzere 9 aylık süreye isabet eden amortisman aşağıdaki gibi şekilde hesaplanacaktır. </a:t>
            </a:r>
            <a:endParaRPr lang="tr-TR" dirty="0"/>
          </a:p>
          <a:p>
            <a:pPr algn="just"/>
            <a:endParaRPr lang="tr-TR" b="1" dirty="0" smtClean="0"/>
          </a:p>
          <a:p>
            <a:pPr algn="just"/>
            <a:r>
              <a:rPr lang="tr-TR" b="1" dirty="0" smtClean="0"/>
              <a:t>Yıllık </a:t>
            </a:r>
            <a:r>
              <a:rPr lang="tr-TR" b="1" dirty="0"/>
              <a:t>amortisman tutarı : </a:t>
            </a:r>
            <a:r>
              <a:rPr lang="tr-TR" b="1" dirty="0" smtClean="0"/>
              <a:t>100.000 </a:t>
            </a:r>
            <a:r>
              <a:rPr lang="tr-TR" b="1" dirty="0"/>
              <a:t>x %20 = </a:t>
            </a:r>
            <a:r>
              <a:rPr lang="tr-TR" b="1" dirty="0" smtClean="0"/>
              <a:t>20.000 </a:t>
            </a:r>
            <a:r>
              <a:rPr lang="tr-TR" b="1" dirty="0"/>
              <a:t>TL</a:t>
            </a:r>
            <a:endParaRPr lang="tr-TR" dirty="0"/>
          </a:p>
          <a:p>
            <a:pPr algn="just"/>
            <a:r>
              <a:rPr lang="tr-TR" b="1" dirty="0"/>
              <a:t>9 aylık amortisman tutarı : </a:t>
            </a:r>
            <a:r>
              <a:rPr lang="tr-TR" b="1" dirty="0" smtClean="0"/>
              <a:t>20.000 </a:t>
            </a:r>
            <a:r>
              <a:rPr lang="tr-TR" b="1" dirty="0"/>
              <a:t>x 9/12 = </a:t>
            </a:r>
            <a:r>
              <a:rPr lang="tr-TR" b="1" dirty="0" smtClean="0"/>
              <a:t>15.000 </a:t>
            </a:r>
            <a:r>
              <a:rPr lang="tr-TR" b="1" dirty="0"/>
              <a:t>TL </a:t>
            </a:r>
            <a:endParaRPr lang="tr-TR" dirty="0"/>
          </a:p>
          <a:p>
            <a:pPr algn="just"/>
            <a:endParaRPr lang="tr-TR" b="1" dirty="0" smtClean="0"/>
          </a:p>
          <a:p>
            <a:pPr algn="just"/>
            <a:r>
              <a:rPr lang="tr-TR" b="1" dirty="0" smtClean="0"/>
              <a:t>Bu </a:t>
            </a:r>
            <a:r>
              <a:rPr lang="tr-TR" b="1" dirty="0"/>
              <a:t>yıla isabet eden ancak kıst amortisman uygulaması nedeniyle sabit kıymetin aktife alındığı dönemde ayrılamayan 3 aylık amortisman tutarı olan </a:t>
            </a:r>
            <a:r>
              <a:rPr lang="tr-TR" b="1" dirty="0" smtClean="0"/>
              <a:t>5.000 </a:t>
            </a:r>
            <a:r>
              <a:rPr lang="tr-TR" b="1" dirty="0"/>
              <a:t>TL ise, son yılda ayrılacak amortisman tutarına ilave edilerek itfa edilecektir.</a:t>
            </a:r>
            <a:endParaRPr lang="tr-TR" dirty="0"/>
          </a:p>
          <a:p>
            <a:pPr algn="just"/>
            <a:r>
              <a:rPr lang="tr-TR" b="1" dirty="0"/>
              <a:t>Azalan bakiyeler usulünün seçilmesi halinde ise sabit kıymeti aktife alındığı hesap dönemine ilişkin amortisman tutarı şu şekilde hesaplanacaktır. </a:t>
            </a:r>
            <a:endParaRPr lang="tr-TR" dirty="0"/>
          </a:p>
          <a:p>
            <a:pPr algn="just"/>
            <a:endParaRPr lang="tr-TR" b="1" dirty="0" smtClean="0"/>
          </a:p>
          <a:p>
            <a:pPr algn="just"/>
            <a:r>
              <a:rPr lang="tr-TR" b="1" dirty="0" smtClean="0"/>
              <a:t>Yıllık </a:t>
            </a:r>
            <a:r>
              <a:rPr lang="tr-TR" b="1" dirty="0"/>
              <a:t>amortisman tutarı : </a:t>
            </a:r>
            <a:r>
              <a:rPr lang="tr-TR" b="1" dirty="0" smtClean="0"/>
              <a:t>100.000 </a:t>
            </a:r>
            <a:r>
              <a:rPr lang="tr-TR" b="1" dirty="0"/>
              <a:t>x %40 = </a:t>
            </a:r>
            <a:r>
              <a:rPr lang="tr-TR" b="1" dirty="0" smtClean="0"/>
              <a:t>40.000 </a:t>
            </a:r>
            <a:r>
              <a:rPr lang="tr-TR" b="1" dirty="0"/>
              <a:t>TL</a:t>
            </a:r>
            <a:endParaRPr lang="tr-TR" dirty="0"/>
          </a:p>
          <a:p>
            <a:pPr algn="just"/>
            <a:r>
              <a:rPr lang="tr-TR" b="1" dirty="0"/>
              <a:t>9 aylık amortisman tutarı : </a:t>
            </a:r>
            <a:r>
              <a:rPr lang="tr-TR" b="1" dirty="0" smtClean="0"/>
              <a:t>40.000 </a:t>
            </a:r>
            <a:r>
              <a:rPr lang="tr-TR" b="1" dirty="0"/>
              <a:t>x 9/12 = </a:t>
            </a:r>
            <a:r>
              <a:rPr lang="tr-TR" b="1" dirty="0" smtClean="0"/>
              <a:t>30.000 </a:t>
            </a:r>
            <a:r>
              <a:rPr lang="tr-TR" b="1" dirty="0"/>
              <a:t>TL</a:t>
            </a:r>
            <a:endParaRPr lang="tr-TR" dirty="0"/>
          </a:p>
        </p:txBody>
      </p:sp>
    </p:spTree>
    <p:extLst>
      <p:ext uri="{BB962C8B-B14F-4D97-AF65-F5344CB8AC3E}">
        <p14:creationId xmlns:p14="http://schemas.microsoft.com/office/powerpoint/2010/main" val="3380812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67544" y="980728"/>
            <a:ext cx="7848872" cy="5078313"/>
          </a:xfrm>
          <a:prstGeom prst="rect">
            <a:avLst/>
          </a:prstGeom>
        </p:spPr>
        <p:txBody>
          <a:bodyPr wrap="square">
            <a:spAutoFit/>
          </a:bodyPr>
          <a:lstStyle/>
          <a:p>
            <a:r>
              <a:rPr lang="tr-TR" b="1" dirty="0"/>
              <a:t>1.1.Mevcutlarda Amortisman</a:t>
            </a:r>
            <a:endParaRPr lang="tr-TR" dirty="0"/>
          </a:p>
          <a:p>
            <a:r>
              <a:rPr lang="tr-TR" b="1" dirty="0"/>
              <a:t>1.1.1.Amortisman Konusu</a:t>
            </a:r>
            <a:endParaRPr lang="tr-TR" dirty="0"/>
          </a:p>
          <a:p>
            <a:endParaRPr lang="tr-TR" dirty="0" smtClean="0"/>
          </a:p>
          <a:p>
            <a:pPr algn="just"/>
            <a:r>
              <a:rPr lang="tr-TR" dirty="0" smtClean="0"/>
              <a:t>Mevcutlar </a:t>
            </a:r>
            <a:r>
              <a:rPr lang="tr-TR" dirty="0"/>
              <a:t>bakımından amortisman konusu, </a:t>
            </a:r>
            <a:r>
              <a:rPr lang="tr-TR" i="1" dirty="0"/>
              <a:t>işletmede bir yıldan fazla kullanılan ve yıpranmaya ,</a:t>
            </a:r>
            <a:r>
              <a:rPr lang="tr-TR" i="1" dirty="0" smtClean="0"/>
              <a:t>aşınmaya </a:t>
            </a:r>
            <a:r>
              <a:rPr lang="tr-TR" i="1" dirty="0"/>
              <a:t>veya kıymetten düşmeye maruz kalan</a:t>
            </a:r>
            <a:r>
              <a:rPr lang="tr-TR" dirty="0"/>
              <a:t> gayrimenkullerin ve gayrimenkul gibi değerlenen iktisadi kıymetlerin, alet, </a:t>
            </a:r>
            <a:r>
              <a:rPr lang="tr-TR" dirty="0" smtClean="0"/>
              <a:t>edevat, mefruşat</a:t>
            </a:r>
            <a:r>
              <a:rPr lang="tr-TR" dirty="0"/>
              <a:t>, demirbaş ve sinema filmlerinin</a:t>
            </a:r>
            <a:r>
              <a:rPr lang="tr-TR" dirty="0" smtClean="0"/>
              <a:t>,  VUK’ un </a:t>
            </a:r>
            <a:r>
              <a:rPr lang="tr-TR" dirty="0"/>
              <a:t>değerleme hükümlerine göre belirlenen değerlerinin ,yine VUK</a:t>
            </a:r>
            <a:r>
              <a:rPr lang="tr-TR" dirty="0" smtClean="0"/>
              <a:t>’ da </a:t>
            </a:r>
            <a:r>
              <a:rPr lang="tr-TR" dirty="0"/>
              <a:t>belirtilen esaslar ve </a:t>
            </a:r>
            <a:r>
              <a:rPr lang="tr-TR" dirty="0" smtClean="0"/>
              <a:t>süreler </a:t>
            </a:r>
            <a:r>
              <a:rPr lang="tr-TR" dirty="0"/>
              <a:t>dahilinde yok edilmesidir</a:t>
            </a:r>
            <a:r>
              <a:rPr lang="tr-TR" dirty="0" smtClean="0"/>
              <a:t>.</a:t>
            </a:r>
          </a:p>
          <a:p>
            <a:r>
              <a:rPr lang="tr-TR" i="1" dirty="0"/>
              <a:t> </a:t>
            </a:r>
            <a:r>
              <a:rPr lang="tr-TR" i="1" dirty="0" smtClean="0"/>
              <a:t>              	« </a:t>
            </a:r>
            <a:r>
              <a:rPr lang="tr-TR" i="1" dirty="0"/>
              <a:t>fiilen kullanılıp kullanılmadığının bir önemi </a:t>
            </a:r>
            <a:r>
              <a:rPr lang="tr-TR" i="1" dirty="0" smtClean="0"/>
              <a:t>yoktur</a:t>
            </a:r>
            <a:r>
              <a:rPr lang="tr-TR" dirty="0" smtClean="0"/>
              <a:t>.» </a:t>
            </a:r>
          </a:p>
          <a:p>
            <a:r>
              <a:rPr lang="tr-TR" b="1" dirty="0"/>
              <a:t>1.1.2.Amortisman Ayırma Koşulları</a:t>
            </a:r>
            <a:endParaRPr lang="tr-TR" dirty="0"/>
          </a:p>
          <a:p>
            <a:pPr algn="just"/>
            <a:r>
              <a:rPr lang="tr-TR" dirty="0"/>
              <a:t>   Vergi Usul Kanunu’nun 313’üncü maddesine göre</a:t>
            </a:r>
            <a:r>
              <a:rPr lang="tr-TR" i="1" dirty="0"/>
              <a:t>; iktisadi bir kıymetin amortismana tabi tutulması için </a:t>
            </a:r>
            <a:r>
              <a:rPr lang="tr-TR" i="1" dirty="0" smtClean="0"/>
              <a:t>aşağıdaki </a:t>
            </a:r>
            <a:r>
              <a:rPr lang="tr-TR" i="1" dirty="0"/>
              <a:t>şartların tamamının birlikte bulunması gereklidir.</a:t>
            </a:r>
            <a:r>
              <a:rPr lang="tr-TR" dirty="0"/>
              <a:t>  </a:t>
            </a:r>
          </a:p>
          <a:p>
            <a:pPr algn="just"/>
            <a:endParaRPr lang="tr-TR" b="1" dirty="0" smtClean="0"/>
          </a:p>
          <a:p>
            <a:pPr algn="just"/>
            <a:r>
              <a:rPr lang="tr-TR" b="1" dirty="0" smtClean="0"/>
              <a:t>1.1.2.1 İşletmede Kullanılma </a:t>
            </a:r>
            <a:r>
              <a:rPr lang="tr-TR" b="1" dirty="0"/>
              <a:t>v</a:t>
            </a:r>
            <a:r>
              <a:rPr lang="tr-TR" b="1" dirty="0" smtClean="0"/>
              <a:t>e Envantere Alınma</a:t>
            </a:r>
            <a:endParaRPr lang="tr-TR" dirty="0"/>
          </a:p>
          <a:p>
            <a:pPr algn="just"/>
            <a:r>
              <a:rPr lang="tr-TR" dirty="0" smtClean="0"/>
              <a:t>VUK ’un </a:t>
            </a:r>
            <a:r>
              <a:rPr lang="tr-TR" dirty="0"/>
              <a:t>320’nci maddesi gereğince</a:t>
            </a:r>
            <a:r>
              <a:rPr lang="tr-TR" dirty="0" smtClean="0"/>
              <a:t>, amortisman </a:t>
            </a:r>
            <a:r>
              <a:rPr lang="tr-TR" dirty="0"/>
              <a:t>süresi iktisadi kıymetin “</a:t>
            </a:r>
            <a:r>
              <a:rPr lang="tr-TR" i="1" dirty="0"/>
              <a:t>aktife girdiği</a:t>
            </a:r>
            <a:r>
              <a:rPr lang="tr-TR" dirty="0"/>
              <a:t>” yıldan başlayacaktır.</a:t>
            </a:r>
          </a:p>
          <a:p>
            <a:endParaRPr lang="tr-TR" dirty="0"/>
          </a:p>
        </p:txBody>
      </p:sp>
    </p:spTree>
    <p:extLst>
      <p:ext uri="{BB962C8B-B14F-4D97-AF65-F5344CB8AC3E}">
        <p14:creationId xmlns:p14="http://schemas.microsoft.com/office/powerpoint/2010/main" val="38413309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404664"/>
            <a:ext cx="7848872" cy="4524315"/>
          </a:xfrm>
          <a:prstGeom prst="rect">
            <a:avLst/>
          </a:prstGeom>
        </p:spPr>
        <p:txBody>
          <a:bodyPr wrap="square">
            <a:spAutoFit/>
          </a:bodyPr>
          <a:lstStyle/>
          <a:p>
            <a:r>
              <a:rPr lang="tr-TR" b="1" dirty="0"/>
              <a:t>1.1.7.3.Amortisman Ayırma Yöntemini Seçme </a:t>
            </a:r>
            <a:r>
              <a:rPr lang="tr-TR" b="1" dirty="0" smtClean="0"/>
              <a:t>ve </a:t>
            </a:r>
            <a:r>
              <a:rPr lang="tr-TR" b="1" dirty="0"/>
              <a:t>Değiştirme</a:t>
            </a:r>
            <a:endParaRPr lang="tr-TR" dirty="0"/>
          </a:p>
          <a:p>
            <a:r>
              <a:rPr lang="tr-TR" b="1" dirty="0"/>
              <a:t> </a:t>
            </a:r>
            <a:endParaRPr lang="tr-TR" dirty="0"/>
          </a:p>
          <a:p>
            <a:pPr algn="just"/>
            <a:r>
              <a:rPr lang="tr-TR" dirty="0"/>
              <a:t>Mükellefler, iktisadi kıymetlerinin amortisman usulünü seçmekte </a:t>
            </a:r>
            <a:r>
              <a:rPr lang="tr-TR" dirty="0" smtClean="0"/>
              <a:t>serbesttir</a:t>
            </a:r>
            <a:r>
              <a:rPr lang="tr-TR" dirty="0"/>
              <a:t>. İktisadi ve teknik bakımdan bütünlük teşkil eden değerler için normal ya da azalan bakiyeler usullerinden biri seçilmelidir. Diğer bir ifadeyle, bir ünitenin bir kısmı için farklı diğer kısmi için farklı bir amortisman yöntemi uygulanamaz. </a:t>
            </a:r>
          </a:p>
          <a:p>
            <a:pPr algn="just"/>
            <a:r>
              <a:rPr lang="tr-TR" dirty="0"/>
              <a:t> </a:t>
            </a:r>
          </a:p>
          <a:p>
            <a:pPr algn="just"/>
            <a:r>
              <a:rPr lang="tr-TR" dirty="0"/>
              <a:t>Azalan bakiyeler usulünü seçen mükellef, normal amortisman yöntemine geçebilir. Mükellef söz konusu amortisman yöntemi tercihini değiştireceğine vergi beyannamesinde veya ek bilançosunda belirtmeli ve o tarihten sonra normal amortisman uygulamalıdır. Mükellef, azalan bakiyeler usulüne göre itfa edilmemiş kısmı, bakiye amortisman süresine bölmek suretiyle itfa edecektir. Bir iktisadi kıymet üzerinden normal amortisman yöntemi uygulanıyorsa, bu yöntemden vazgeçilemez</a:t>
            </a:r>
            <a:r>
              <a:rPr lang="tr-TR" dirty="0" smtClean="0"/>
              <a:t>.</a:t>
            </a:r>
          </a:p>
          <a:p>
            <a:endParaRPr lang="tr-TR" dirty="0"/>
          </a:p>
          <a:p>
            <a:r>
              <a:rPr lang="tr-TR" dirty="0"/>
              <a:t> </a:t>
            </a:r>
          </a:p>
        </p:txBody>
      </p:sp>
    </p:spTree>
    <p:extLst>
      <p:ext uri="{BB962C8B-B14F-4D97-AF65-F5344CB8AC3E}">
        <p14:creationId xmlns:p14="http://schemas.microsoft.com/office/powerpoint/2010/main" val="36165205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88640"/>
            <a:ext cx="8388424" cy="7848302"/>
          </a:xfrm>
          <a:prstGeom prst="rect">
            <a:avLst/>
          </a:prstGeom>
        </p:spPr>
        <p:txBody>
          <a:bodyPr wrap="square">
            <a:spAutoFit/>
          </a:bodyPr>
          <a:lstStyle/>
          <a:p>
            <a:pPr algn="just"/>
            <a:r>
              <a:rPr lang="tr-TR" b="1" dirty="0" smtClean="0"/>
              <a:t>ÖRNEK </a:t>
            </a:r>
            <a:r>
              <a:rPr lang="tr-TR" b="1" dirty="0"/>
              <a:t>5. (N) A.Ş. 2011 yılında satın alınarak aktifine ettiği </a:t>
            </a:r>
            <a:r>
              <a:rPr lang="tr-TR" b="1" dirty="0" smtClean="0"/>
              <a:t>10.000 </a:t>
            </a:r>
            <a:r>
              <a:rPr lang="tr-TR" b="1" dirty="0"/>
              <a:t>TL tutarındaki makinayı azalan bakiyeler yöntemi ile itfa etmekte olup, normal amortisman oranı %20’dir. Şirket 2014 yılı için azalan bakiyeler yönteminden vazgeçip normal amortisman yöntemine geçmiştir. </a:t>
            </a:r>
            <a:endParaRPr lang="tr-TR" b="1" dirty="0" smtClean="0"/>
          </a:p>
          <a:p>
            <a:endParaRPr lang="tr-TR" b="1" dirty="0"/>
          </a:p>
          <a:p>
            <a:endParaRPr lang="tr-TR" b="1" dirty="0" smtClean="0"/>
          </a:p>
          <a:p>
            <a:endParaRPr lang="tr-TR" b="1" dirty="0"/>
          </a:p>
          <a:p>
            <a:endParaRPr lang="tr-TR" b="1" dirty="0" smtClean="0"/>
          </a:p>
          <a:p>
            <a:endParaRPr lang="tr-TR" b="1" dirty="0"/>
          </a:p>
          <a:p>
            <a:endParaRPr lang="tr-TR" b="1" dirty="0" smtClean="0"/>
          </a:p>
          <a:p>
            <a:endParaRPr lang="tr-TR" b="1" dirty="0"/>
          </a:p>
          <a:p>
            <a:endParaRPr lang="tr-TR" b="1" dirty="0" smtClean="0"/>
          </a:p>
          <a:p>
            <a:endParaRPr lang="tr-TR" b="1" dirty="0"/>
          </a:p>
          <a:p>
            <a:endParaRPr lang="tr-TR" b="1" dirty="0" smtClean="0"/>
          </a:p>
          <a:p>
            <a:endParaRPr lang="tr-TR" b="1" dirty="0"/>
          </a:p>
          <a:p>
            <a:endParaRPr lang="tr-TR" b="1" dirty="0" smtClean="0"/>
          </a:p>
          <a:p>
            <a:endParaRPr lang="tr-TR" b="1" dirty="0"/>
          </a:p>
          <a:p>
            <a:endParaRPr lang="tr-TR" b="1" dirty="0" smtClean="0"/>
          </a:p>
          <a:p>
            <a:endParaRPr lang="tr-TR" b="1" dirty="0"/>
          </a:p>
          <a:p>
            <a:endParaRPr lang="tr-TR" b="1" dirty="0" smtClean="0"/>
          </a:p>
          <a:p>
            <a:pPr algn="just"/>
            <a:r>
              <a:rPr lang="tr-TR" b="1" dirty="0" smtClean="0"/>
              <a:t>2014 </a:t>
            </a:r>
            <a:r>
              <a:rPr lang="tr-TR" b="1" dirty="0"/>
              <a:t>yılında makinanın kalan amortisman süresi 2 yıl olduğundan kalan bakiye değer olan </a:t>
            </a:r>
            <a:r>
              <a:rPr lang="tr-TR" b="1" dirty="0" smtClean="0"/>
              <a:t>21.600 </a:t>
            </a:r>
            <a:r>
              <a:rPr lang="tr-TR" b="1" dirty="0"/>
              <a:t>TL’nin yarısı olan </a:t>
            </a:r>
            <a:r>
              <a:rPr lang="tr-TR" b="1" dirty="0" smtClean="0"/>
              <a:t>10.800 </a:t>
            </a:r>
            <a:r>
              <a:rPr lang="tr-TR" b="1" dirty="0"/>
              <a:t>TL 2014 yılında; diğer yarısı olan </a:t>
            </a:r>
            <a:r>
              <a:rPr lang="tr-TR" b="1" dirty="0" smtClean="0"/>
              <a:t>10.800 </a:t>
            </a:r>
            <a:r>
              <a:rPr lang="tr-TR" b="1" dirty="0"/>
              <a:t>TL’de 2015 yılında itfa edilecektir.</a:t>
            </a:r>
            <a:endParaRPr lang="tr-TR" dirty="0"/>
          </a:p>
          <a:p>
            <a:endParaRPr lang="tr-TR" b="1" dirty="0" smtClean="0"/>
          </a:p>
          <a:p>
            <a:endParaRPr lang="tr-TR" b="1" dirty="0" smtClean="0"/>
          </a:p>
          <a:p>
            <a:endParaRPr lang="tr-TR" b="1" dirty="0"/>
          </a:p>
          <a:p>
            <a:endParaRPr lang="tr-TR" b="1" dirty="0" smtClean="0"/>
          </a:p>
          <a:p>
            <a:endParaRPr lang="tr-TR" b="1"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700808"/>
            <a:ext cx="8136904"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05817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188640"/>
            <a:ext cx="9036496" cy="2031325"/>
          </a:xfrm>
          <a:prstGeom prst="rect">
            <a:avLst/>
          </a:prstGeom>
        </p:spPr>
        <p:txBody>
          <a:bodyPr wrap="square">
            <a:spAutoFit/>
          </a:bodyPr>
          <a:lstStyle/>
          <a:p>
            <a:endParaRPr lang="tr-TR" b="1" dirty="0"/>
          </a:p>
          <a:p>
            <a:endParaRPr lang="tr-TR" b="1" dirty="0" smtClean="0"/>
          </a:p>
          <a:p>
            <a:endParaRPr lang="tr-TR" b="1" dirty="0"/>
          </a:p>
          <a:p>
            <a:endParaRPr lang="tr-TR" b="1" dirty="0" smtClean="0"/>
          </a:p>
          <a:p>
            <a:endParaRPr lang="tr-TR" b="1" dirty="0"/>
          </a:p>
          <a:p>
            <a:endParaRPr lang="tr-TR" b="1" dirty="0" smtClean="0"/>
          </a:p>
          <a:p>
            <a:endParaRPr lang="tr-TR" dirty="0"/>
          </a:p>
        </p:txBody>
      </p:sp>
      <p:sp>
        <p:nvSpPr>
          <p:cNvPr id="3" name="Dikdörtgen 2"/>
          <p:cNvSpPr/>
          <p:nvPr/>
        </p:nvSpPr>
        <p:spPr>
          <a:xfrm>
            <a:off x="107504" y="188640"/>
            <a:ext cx="8352928" cy="7017306"/>
          </a:xfrm>
          <a:prstGeom prst="rect">
            <a:avLst/>
          </a:prstGeom>
        </p:spPr>
        <p:txBody>
          <a:bodyPr wrap="square">
            <a:spAutoFit/>
          </a:bodyPr>
          <a:lstStyle/>
          <a:p>
            <a:r>
              <a:rPr lang="tr-TR" b="1" dirty="0"/>
              <a:t>1.1.8.Amortisman Uygulamasında Özellik Arz Eden Bazı Hususlar</a:t>
            </a:r>
            <a:endParaRPr lang="tr-TR" dirty="0"/>
          </a:p>
          <a:p>
            <a:endParaRPr lang="tr-TR" b="1" dirty="0" smtClean="0"/>
          </a:p>
          <a:p>
            <a:r>
              <a:rPr lang="tr-TR" b="1" dirty="0" smtClean="0"/>
              <a:t>1.1.8.1.Amortisman </a:t>
            </a:r>
            <a:r>
              <a:rPr lang="tr-TR" b="1" dirty="0"/>
              <a:t>Süresi Dolmadan Hurdaya Ayrılan İktisadi Kıymetlerin Durumu</a:t>
            </a:r>
            <a:endParaRPr lang="tr-TR" dirty="0"/>
          </a:p>
          <a:p>
            <a:r>
              <a:rPr lang="tr-TR" dirty="0"/>
              <a:t> </a:t>
            </a:r>
          </a:p>
          <a:p>
            <a:pPr algn="just"/>
            <a:r>
              <a:rPr lang="tr-TR" dirty="0"/>
              <a:t>Amortisman ayırma süresi dolmadan hurdaya ayrılan iktisadi kıymetlerden amortisman ayrılmaz. Çünkü varlıklar işletmede kullanılıyor olmaktan çıkmıştır.</a:t>
            </a:r>
          </a:p>
          <a:p>
            <a:pPr algn="just"/>
            <a:r>
              <a:rPr lang="tr-TR" dirty="0"/>
              <a:t>İşletmede kullanılmayan iktisadi kıymetlerin hurda olarak satılması durumunda ayrılan amortismanlar dikkate alınmalı ve satıştan elde edilen kar ya da zarar buna göre belirlenmelidir</a:t>
            </a:r>
            <a:r>
              <a:rPr lang="tr-TR" dirty="0" smtClean="0"/>
              <a:t>.</a:t>
            </a:r>
          </a:p>
          <a:p>
            <a:pPr algn="just"/>
            <a:r>
              <a:rPr lang="tr-TR" dirty="0" smtClean="0"/>
              <a:t>Hurdaya </a:t>
            </a:r>
            <a:r>
              <a:rPr lang="tr-TR" dirty="0"/>
              <a:t>ayrılan iktisadi kıymet satılmamış ise, bu değerler iktisadi kıymetler arasından çıkarılmalıdır. Bu varlıkların değerleri takdir komisyonu tarafından tespit </a:t>
            </a:r>
            <a:r>
              <a:rPr lang="tr-TR" dirty="0" smtClean="0"/>
              <a:t>edilmeli, </a:t>
            </a:r>
            <a:r>
              <a:rPr lang="tr-TR" dirty="0"/>
              <a:t>tespit edilen değer aktifte yer almalı, tamamen değersiz duruma gelmiş ise aktifler arasından çıkarılmalıdır. Bu varlıkların kalan net değerleri ile ayrılmış amortismanları ve takdir komisyonunca belirlenen değerleri karşılaştırarak, kar ya da zarar belirlenmelidir. Belirlenen kar ya da zarar ticari faaliyetin bir sonucu </a:t>
            </a:r>
            <a:r>
              <a:rPr lang="tr-TR" dirty="0" smtClean="0"/>
              <a:t>sayılmalıdır.</a:t>
            </a:r>
          </a:p>
          <a:p>
            <a:pPr algn="just"/>
            <a:endParaRPr lang="tr-TR" dirty="0"/>
          </a:p>
          <a:p>
            <a:r>
              <a:rPr lang="tr-TR" b="1" dirty="0"/>
              <a:t>1.1.8.2.Faaliyetin Durması Durumunda Amortismanlar</a:t>
            </a:r>
            <a:endParaRPr lang="tr-TR" dirty="0"/>
          </a:p>
          <a:p>
            <a:pPr algn="just"/>
            <a:endParaRPr lang="tr-TR" dirty="0" smtClean="0"/>
          </a:p>
          <a:p>
            <a:pPr algn="just"/>
            <a:r>
              <a:rPr lang="tr-TR" dirty="0" smtClean="0"/>
              <a:t>VUK ’ un </a:t>
            </a:r>
            <a:r>
              <a:rPr lang="tr-TR" dirty="0"/>
              <a:t>161. maddesine göre, vergiye tabi olmayı gerektiren işlemlerin tamamen durdurulması ve sona ermesi işi bırakma olarak tanımlanmıştır. İşi bırakma ,faaliyetin durdurulmasından sonraki bir aşamayı ifade eder. Mevcutların elden </a:t>
            </a:r>
            <a:r>
              <a:rPr lang="tr-TR" dirty="0" smtClean="0"/>
              <a:t>çıkarılmasından, </a:t>
            </a:r>
            <a:r>
              <a:rPr lang="tr-TR" dirty="0"/>
              <a:t>alacakların tahsilinden</a:t>
            </a:r>
            <a:r>
              <a:rPr lang="tr-TR" dirty="0" smtClean="0"/>
              <a:t>, borçların </a:t>
            </a:r>
            <a:r>
              <a:rPr lang="tr-TR" dirty="0"/>
              <a:t>ödenmesinden sonra iş bırakılmış sayılır. İşletmede faaliyet durdurulmuş ise, mevcutların elden çıkarılması beklenmeden amortisman uygulamasına  son verilmelidir.</a:t>
            </a:r>
          </a:p>
          <a:p>
            <a:pPr algn="just"/>
            <a:endParaRPr lang="tr-TR" dirty="0"/>
          </a:p>
        </p:txBody>
      </p:sp>
    </p:spTree>
    <p:extLst>
      <p:ext uri="{BB962C8B-B14F-4D97-AF65-F5344CB8AC3E}">
        <p14:creationId xmlns:p14="http://schemas.microsoft.com/office/powerpoint/2010/main" val="5879817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260647"/>
            <a:ext cx="8280920" cy="7294305"/>
          </a:xfrm>
          <a:prstGeom prst="rect">
            <a:avLst/>
          </a:prstGeom>
        </p:spPr>
        <p:txBody>
          <a:bodyPr wrap="square">
            <a:spAutoFit/>
          </a:bodyPr>
          <a:lstStyle/>
          <a:p>
            <a:r>
              <a:rPr lang="tr-TR" b="1" dirty="0"/>
              <a:t>1.1.8.3.İktisadi Kıymetin Değerini Ve Ömrünü Artıran Giderler</a:t>
            </a:r>
            <a:endParaRPr lang="tr-TR" dirty="0"/>
          </a:p>
          <a:p>
            <a:pPr algn="just"/>
            <a:r>
              <a:rPr lang="tr-TR" dirty="0"/>
              <a:t>İktisadi kıymetin ilk iktisabı sırasında bulunmayan özelliklerin bulunmayan özelliklerini kazandırılması veya ilk iktisap sırasında bulunan özelliklerin geliştirilmesi için yapılan giderler değer artıran giderler olarak sayılmakta ve maliyete eklenen bu giderler amortisman süreleri de iktisadi kıymetin kalan ömrüne göre belirlenmektedir.</a:t>
            </a:r>
          </a:p>
          <a:p>
            <a:pPr algn="just"/>
            <a:endParaRPr lang="tr-TR" dirty="0" smtClean="0"/>
          </a:p>
          <a:p>
            <a:pPr algn="just"/>
            <a:r>
              <a:rPr lang="tr-TR" i="1" dirty="0" smtClean="0"/>
              <a:t>Örneğin</a:t>
            </a:r>
            <a:r>
              <a:rPr lang="tr-TR" i="1" dirty="0"/>
              <a:t>, bir kamyonun ilk iktisabında var olan motorunun daha gelişmiş modeliyle değiştirilmesi halinde yeni motor bedeli, alındığı hesap döneminden itibaren bu kamyon için belirlenen süre ve oranda amortismana tabi tutulur. 2010 yılında alınan kamyonun motoru 2014 yılında yeni modeliyle değiştirilirse, yeni motor bedeli 2014 yılından başlayarak kamyon için belirlenen oran ve sürede amortismana tabi tutulur</a:t>
            </a:r>
            <a:r>
              <a:rPr lang="tr-TR" dirty="0" smtClean="0"/>
              <a:t>.</a:t>
            </a:r>
          </a:p>
          <a:p>
            <a:pPr algn="just"/>
            <a:endParaRPr lang="tr-TR" b="1" dirty="0" smtClean="0"/>
          </a:p>
          <a:p>
            <a:pPr algn="just"/>
            <a:r>
              <a:rPr lang="tr-TR" b="1" dirty="0" smtClean="0"/>
              <a:t>1.1.8.4</a:t>
            </a:r>
            <a:r>
              <a:rPr lang="tr-TR" b="1" dirty="0"/>
              <a:t>. Bilgisayar Programları</a:t>
            </a:r>
            <a:endParaRPr lang="tr-TR" dirty="0"/>
          </a:p>
          <a:p>
            <a:pPr algn="just"/>
            <a:r>
              <a:rPr lang="tr-TR" dirty="0"/>
              <a:t> </a:t>
            </a:r>
          </a:p>
          <a:p>
            <a:pPr algn="just"/>
            <a:r>
              <a:rPr lang="tr-TR" dirty="0"/>
              <a:t>Bilgisayar programlarını amortisman uygulaması açısından işletim sistemleri ve uygulama programları olarak ayrı ayrı incelemek gerekir. İşletim sistemleri, bilgisayarın kullanımı için mutlaka bulunması gereken ve genellikle bilgisayarla birlikte satılan programlardır. Bu programlar bilgisayarla birlikte amortismana tabi tutulmalıdır.</a:t>
            </a:r>
          </a:p>
          <a:p>
            <a:pPr algn="just"/>
            <a:r>
              <a:rPr lang="tr-TR" dirty="0"/>
              <a:t> </a:t>
            </a:r>
          </a:p>
          <a:p>
            <a:pPr algn="just"/>
            <a:r>
              <a:rPr lang="tr-TR" dirty="0"/>
              <a:t>Uygulama programları ise bilgisayarın kullanımına bağlı olarak çeşitli fonksiyonları yapabilecek programlardır. Bilgisayarın kullanılması için bu tür programların varlığı zorunlu değildir. Dolayısıyla, bu programlar bilgisayardan ayrı olarak değerlendirilmeli ve amortismana tabi tutulmalıdır.</a:t>
            </a:r>
          </a:p>
          <a:p>
            <a:r>
              <a:rPr lang="tr-TR" dirty="0"/>
              <a:t> </a:t>
            </a:r>
          </a:p>
          <a:p>
            <a:r>
              <a:rPr lang="tr-TR" dirty="0"/>
              <a:t> </a:t>
            </a:r>
          </a:p>
          <a:p>
            <a:endParaRPr lang="tr-TR" dirty="0"/>
          </a:p>
        </p:txBody>
      </p:sp>
    </p:spTree>
    <p:extLst>
      <p:ext uri="{BB962C8B-B14F-4D97-AF65-F5344CB8AC3E}">
        <p14:creationId xmlns:p14="http://schemas.microsoft.com/office/powerpoint/2010/main" val="1746862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5824" y="269960"/>
            <a:ext cx="8280920" cy="6186309"/>
          </a:xfrm>
          <a:prstGeom prst="rect">
            <a:avLst/>
          </a:prstGeom>
        </p:spPr>
        <p:txBody>
          <a:bodyPr wrap="square">
            <a:spAutoFit/>
          </a:bodyPr>
          <a:lstStyle/>
          <a:p>
            <a:pPr algn="just"/>
            <a:r>
              <a:rPr lang="tr-TR" dirty="0"/>
              <a:t>Fikir Ve Sanat Eserleri Kanunu’nun 2.maddesinde bilgisayar programları ve program sonucu doğurması koşuluyla bunların hazırlık tasarımları fikir ve sanat eseri olarak kabul edilmiş ve Gelir Vergisi </a:t>
            </a:r>
            <a:r>
              <a:rPr lang="tr-TR" dirty="0" smtClean="0"/>
              <a:t>Kanunu’nun 18.maddesinde </a:t>
            </a:r>
            <a:r>
              <a:rPr lang="tr-TR" dirty="0"/>
              <a:t>de bilgisayar yazılımları eser olarak kabul </a:t>
            </a:r>
            <a:r>
              <a:rPr lang="tr-TR" dirty="0" smtClean="0"/>
              <a:t>edilmiştir. Bu </a:t>
            </a:r>
            <a:r>
              <a:rPr lang="tr-TR" dirty="0"/>
              <a:t>nedenlerle uygulama programlarının gayrimaddi hak olarak amortismana tabi tutulması gerekir</a:t>
            </a:r>
            <a:r>
              <a:rPr lang="tr-TR" dirty="0" smtClean="0"/>
              <a:t>.</a:t>
            </a:r>
          </a:p>
          <a:p>
            <a:pPr algn="just"/>
            <a:endParaRPr lang="tr-TR" b="1" dirty="0" smtClean="0"/>
          </a:p>
          <a:p>
            <a:pPr algn="just"/>
            <a:r>
              <a:rPr lang="tr-TR" b="1" dirty="0" smtClean="0"/>
              <a:t>1.1.8.5.Devir,Birleşme </a:t>
            </a:r>
            <a:r>
              <a:rPr lang="tr-TR" b="1" dirty="0"/>
              <a:t>v</a:t>
            </a:r>
            <a:r>
              <a:rPr lang="tr-TR" b="1" dirty="0" smtClean="0"/>
              <a:t>e </a:t>
            </a:r>
            <a:r>
              <a:rPr lang="tr-TR" b="1" dirty="0"/>
              <a:t>Bölünme Halinde Amortisman Uygulaması</a:t>
            </a:r>
            <a:endParaRPr lang="tr-TR" dirty="0"/>
          </a:p>
          <a:p>
            <a:pPr algn="just"/>
            <a:r>
              <a:rPr lang="tr-TR" dirty="0"/>
              <a:t>Birleşme Halinde amortisman, </a:t>
            </a:r>
            <a:r>
              <a:rPr lang="tr-TR" b="1" dirty="0"/>
              <a:t> </a:t>
            </a:r>
            <a:r>
              <a:rPr lang="tr-TR" dirty="0" smtClean="0"/>
              <a:t>KVK’nın </a:t>
            </a:r>
            <a:r>
              <a:rPr lang="tr-TR" dirty="0"/>
              <a:t>18. maddesinde hüküm altına alınan ve vergili birleşme olarak da adlandırılan birleşmede, bir veya bir kaç kurumun diğer bir kurumla birleşmesi söz konusudur. Birleşme, birleşme nedeniyle infisah eden kurumlar bakımından tasfiye hükmündedir. Birleşilen kurum tarafından infisah eden kurumlardan alınan değerler   </a:t>
            </a:r>
            <a:r>
              <a:rPr lang="tr-TR" dirty="0" smtClean="0"/>
              <a:t>VUK’ta </a:t>
            </a:r>
            <a:r>
              <a:rPr lang="tr-TR" dirty="0"/>
              <a:t>yazılı esaslar dahilinde değerlenir. Bu türden bir birleşmede infisah eden kurum veya kurumların bilançoları </a:t>
            </a:r>
            <a:r>
              <a:rPr lang="tr-TR" b="1" i="1" dirty="0"/>
              <a:t>kayıtlı değer üzerinden</a:t>
            </a:r>
            <a:r>
              <a:rPr lang="tr-TR" b="1" dirty="0"/>
              <a:t> </a:t>
            </a:r>
            <a:r>
              <a:rPr lang="tr-TR" dirty="0"/>
              <a:t>değil, </a:t>
            </a:r>
            <a:r>
              <a:rPr lang="tr-TR" dirty="0" smtClean="0"/>
              <a:t>VUK’a </a:t>
            </a:r>
            <a:r>
              <a:rPr lang="tr-TR" dirty="0"/>
              <a:t>göre tespit edilmiş değerleri üzerinden birleşilen kuruma intikal etmektedir. Birleşilen kurum tarafından infisah eden kurum veya kurumların varlıklarının devralınmasının, varlıkların değerlenmesi açısından herhangi bir satış işleminden farkı yoktur ve </a:t>
            </a:r>
            <a:r>
              <a:rPr lang="tr-TR" b="1" i="1" dirty="0"/>
              <a:t>devir tarihi varlığın ilk iktisap tarihi olacaktır.</a:t>
            </a:r>
            <a:r>
              <a:rPr lang="tr-TR" dirty="0"/>
              <a:t> </a:t>
            </a:r>
            <a:endParaRPr lang="tr-TR" dirty="0" smtClean="0"/>
          </a:p>
          <a:p>
            <a:pPr algn="just"/>
            <a:r>
              <a:rPr lang="tr-TR" dirty="0" smtClean="0"/>
              <a:t>Dolayısıyla </a:t>
            </a:r>
            <a:r>
              <a:rPr lang="tr-TR" dirty="0"/>
              <a:t>birleşilen kuruma intikal eden </a:t>
            </a:r>
            <a:r>
              <a:rPr lang="tr-TR" dirty="0" smtClean="0"/>
              <a:t>ATİK’ler </a:t>
            </a:r>
            <a:r>
              <a:rPr lang="tr-TR" dirty="0"/>
              <a:t>için,  tıpkı </a:t>
            </a:r>
            <a:r>
              <a:rPr lang="tr-TR" dirty="0" smtClean="0"/>
              <a:t>ATİK’lerin </a:t>
            </a:r>
            <a:r>
              <a:rPr lang="tr-TR" dirty="0"/>
              <a:t>satın alınmasında olduğu gibi,   </a:t>
            </a:r>
            <a:r>
              <a:rPr lang="tr-TR" dirty="0" smtClean="0"/>
              <a:t>ATİK’lerin </a:t>
            </a:r>
            <a:r>
              <a:rPr lang="tr-TR" dirty="0"/>
              <a:t>envantere dahil olduğu yıldan başlamak üzere VUK’ a göre tespit edilmiş değeri üzerinden yıllık esasa göre amortisman hesaplanır.</a:t>
            </a:r>
          </a:p>
          <a:p>
            <a:pPr algn="just"/>
            <a:endParaRPr lang="tr-TR" dirty="0"/>
          </a:p>
          <a:p>
            <a:endParaRPr lang="tr-TR" dirty="0"/>
          </a:p>
        </p:txBody>
      </p:sp>
    </p:spTree>
    <p:extLst>
      <p:ext uri="{BB962C8B-B14F-4D97-AF65-F5344CB8AC3E}">
        <p14:creationId xmlns:p14="http://schemas.microsoft.com/office/powerpoint/2010/main" val="2094329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88640"/>
            <a:ext cx="8280920" cy="6740307"/>
          </a:xfrm>
          <a:prstGeom prst="rect">
            <a:avLst/>
          </a:prstGeom>
        </p:spPr>
        <p:txBody>
          <a:bodyPr wrap="square">
            <a:spAutoFit/>
          </a:bodyPr>
          <a:lstStyle/>
          <a:p>
            <a:pPr algn="just"/>
            <a:r>
              <a:rPr lang="tr-TR" dirty="0"/>
              <a:t>Devir ve Bölünme hallerinde Amortisman, </a:t>
            </a:r>
            <a:r>
              <a:rPr lang="tr-TR" dirty="0" smtClean="0"/>
              <a:t>KVK’nın </a:t>
            </a:r>
            <a:r>
              <a:rPr lang="tr-TR" dirty="0"/>
              <a:t>19. maddesinde aşağıdaki şartlar dahilinde gerçekleşen birleşmelerin devir olduğu ifade edilmiştir:</a:t>
            </a:r>
          </a:p>
          <a:p>
            <a:pPr algn="just"/>
            <a:r>
              <a:rPr lang="tr-TR" dirty="0"/>
              <a:t>•	Birleşme sonucunda infisah eden kurum ile birleşilen kurumun kanuni veya iş merkezinin Türkiye’de bulunması.</a:t>
            </a:r>
          </a:p>
          <a:p>
            <a:pPr algn="just"/>
            <a:r>
              <a:rPr lang="tr-TR" dirty="0"/>
              <a:t>•	Münfesih kurumun devir tarihindeki bilanço değerlerinin, birleşilen kurum tarafından bir bütün halinde devralınması ve aynen bilançosuna geçirilmesi.</a:t>
            </a:r>
          </a:p>
          <a:p>
            <a:pPr algn="just"/>
            <a:endParaRPr lang="tr-TR" dirty="0"/>
          </a:p>
          <a:p>
            <a:pPr algn="just"/>
            <a:r>
              <a:rPr lang="tr-TR" dirty="0"/>
              <a:t>Görüldüğü üzere devir işleminde, devir neticesinde infisah eden kurumun bilanço değerleri, birleşilen kurum tarafından mukayyet değeriyle külliyen devralınır.  Varlıkların bir kurumdan diğer bir kuruma bu şekilde naklini yeni bir iktisap kabul etmek mümkün değildir. Hal böyle iken, varlığı devralan kurumun devir tarihini içeren yılda tam yıl üzerinden amortisman ayırması devir işleminin ihtiva ettiği devamlılık prensibine aykırı düşecektir.</a:t>
            </a:r>
          </a:p>
          <a:p>
            <a:pPr algn="just"/>
            <a:r>
              <a:rPr lang="tr-TR" dirty="0" smtClean="0"/>
              <a:t>Konuya </a:t>
            </a:r>
            <a:r>
              <a:rPr lang="tr-TR" dirty="0"/>
              <a:t>ilişkin 1 Seri No.lu KVK Genel Tebliği’nde, </a:t>
            </a:r>
            <a:r>
              <a:rPr lang="tr-TR" i="1" dirty="0"/>
              <a:t>“Devir ve bölünme neticesinde devre konu iktisadi kıymetler, mukayyet değerleri üzerinde; aktif ve pasifi düzenleyici hesaplar, ilgili olduğu aktif ve pasif hesaplarla birlikte devrolunacağından, söz konusu iktisadi kıymetlerin devir işleminin amortisman uygulamaları bakımından ilk iktisap olarak değerlendirilmemesi gerekmektedir. Diğer bir ifadeyle devralan kurumda devir ve bölünme işlemi nedeniyle devrolan </a:t>
            </a:r>
            <a:r>
              <a:rPr lang="tr-TR" i="1" dirty="0" smtClean="0"/>
              <a:t>amortismana </a:t>
            </a:r>
            <a:r>
              <a:rPr lang="tr-TR" i="1" dirty="0"/>
              <a:t>tabi iktisadi kıymetlerin bakiye değerleri üzerinden kalan amortisman süreleri dikkate alınarak amortisman ayrılmaya devam edilecektir.”</a:t>
            </a:r>
            <a:r>
              <a:rPr lang="tr-TR" dirty="0"/>
              <a:t> denilmektedir. Dolayısıyla devir halinde kıst amortisman tatbik edilir. Ancak devir halinde, binek otomobillerde amortismanda olduğu gibi ay bazında hesaplama değil, günlük esasa göre amortisman hesaplanır.</a:t>
            </a:r>
          </a:p>
          <a:p>
            <a:endParaRPr lang="tr-TR" dirty="0"/>
          </a:p>
        </p:txBody>
      </p:sp>
    </p:spTree>
    <p:extLst>
      <p:ext uri="{BB962C8B-B14F-4D97-AF65-F5344CB8AC3E}">
        <p14:creationId xmlns:p14="http://schemas.microsoft.com/office/powerpoint/2010/main" val="22085680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260648"/>
            <a:ext cx="8460432" cy="5909310"/>
          </a:xfrm>
          <a:prstGeom prst="rect">
            <a:avLst/>
          </a:prstGeom>
        </p:spPr>
        <p:txBody>
          <a:bodyPr wrap="square">
            <a:spAutoFit/>
          </a:bodyPr>
          <a:lstStyle/>
          <a:p>
            <a:pPr algn="just"/>
            <a:r>
              <a:rPr lang="tr-TR" dirty="0"/>
              <a:t>Devrolunan ATİK için devir tarihine kadar birleşme sonucunda infisah eden kurum, devir tarihinden itibaren ise birleşilen kurum amortisman ayırır. Devir halinde amortisman uygulamasına ilişkin özellikli bir durum, devre konu ATİK’in, devrin gerçekleştiği yılda iktisap edilmiş olan binek otomobil olmasıdır. Binek otomobiller için amortismanın, binek otomobilin iktisap edildiği ilk yılda aylık esasa göre hesaplanmasından dolayı, devir halinde binek otomobil için günlük bazda hesaplama yapılması mümkün değildir. Devrin gerçekleştiği yılda iktisap edilen binek otomobil için devir tarihinin içerdiği aya kadar devralınan kurum, devrin gerçekleştiği aydan itibaren (bu ay dahil) devralan kurum aylık esasa göre amortisman ayıracaktır.</a:t>
            </a:r>
          </a:p>
          <a:p>
            <a:endParaRPr lang="tr-TR" b="1" dirty="0" smtClean="0"/>
          </a:p>
          <a:p>
            <a:endParaRPr lang="tr-TR" b="1" dirty="0" smtClean="0"/>
          </a:p>
          <a:p>
            <a:endParaRPr lang="tr-TR" b="1" dirty="0" smtClean="0"/>
          </a:p>
          <a:p>
            <a:r>
              <a:rPr lang="tr-TR" b="1" dirty="0" smtClean="0"/>
              <a:t>1.1.9.Özel </a:t>
            </a:r>
            <a:r>
              <a:rPr lang="tr-TR" b="1" dirty="0"/>
              <a:t>Haller</a:t>
            </a:r>
          </a:p>
          <a:p>
            <a:r>
              <a:rPr lang="tr-TR" b="1" dirty="0"/>
              <a:t>1.1.9.1.Amortismana İktisadi Kıymetlerin Satılması </a:t>
            </a:r>
          </a:p>
          <a:p>
            <a:endParaRPr lang="tr-TR" dirty="0" smtClean="0"/>
          </a:p>
          <a:p>
            <a:pPr algn="just"/>
            <a:r>
              <a:rPr lang="tr-TR" dirty="0" smtClean="0"/>
              <a:t>VUK’un </a:t>
            </a:r>
            <a:r>
              <a:rPr lang="tr-TR" dirty="0"/>
              <a:t>328. maddesi </a:t>
            </a:r>
            <a:r>
              <a:rPr lang="tr-TR" dirty="0" smtClean="0"/>
              <a:t>uyarınca, </a:t>
            </a:r>
            <a:r>
              <a:rPr lang="tr-TR" dirty="0"/>
              <a:t>satış bedeli ile satılan iktisadi kıymetin envanter defterinde kayıtlı değerleri arasındaki fark kar veya zarar hesabına geçilerek dönem kazancının tespitinde dikkate alınır. İşletme hesabı esası ve serbest meslek kazanç sahipleri iktisadi kıymet satışından elde ettikleri kar ya da zararı defterlerine hasılat ya da gider kaydederler.</a:t>
            </a:r>
          </a:p>
          <a:p>
            <a:pPr algn="just"/>
            <a:r>
              <a:rPr lang="tr-TR" dirty="0"/>
              <a:t> </a:t>
            </a:r>
          </a:p>
        </p:txBody>
      </p:sp>
    </p:spTree>
    <p:extLst>
      <p:ext uri="{BB962C8B-B14F-4D97-AF65-F5344CB8AC3E}">
        <p14:creationId xmlns:p14="http://schemas.microsoft.com/office/powerpoint/2010/main" val="20178743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88640"/>
            <a:ext cx="8856984" cy="923330"/>
          </a:xfrm>
          <a:prstGeom prst="rect">
            <a:avLst/>
          </a:prstGeom>
        </p:spPr>
        <p:txBody>
          <a:bodyPr wrap="square">
            <a:spAutoFit/>
          </a:bodyPr>
          <a:lstStyle/>
          <a:p>
            <a:endParaRPr lang="tr-TR" b="1" dirty="0"/>
          </a:p>
          <a:p>
            <a:endParaRPr lang="tr-TR" b="1" dirty="0" smtClean="0"/>
          </a:p>
          <a:p>
            <a:endParaRPr lang="tr-TR" b="1" dirty="0"/>
          </a:p>
        </p:txBody>
      </p:sp>
      <p:sp>
        <p:nvSpPr>
          <p:cNvPr id="4" name="3 Dikdörtgen"/>
          <p:cNvSpPr/>
          <p:nvPr/>
        </p:nvSpPr>
        <p:spPr>
          <a:xfrm>
            <a:off x="467544" y="188640"/>
            <a:ext cx="7632848" cy="3693319"/>
          </a:xfrm>
          <a:prstGeom prst="rect">
            <a:avLst/>
          </a:prstGeom>
        </p:spPr>
        <p:txBody>
          <a:bodyPr wrap="square">
            <a:spAutoFit/>
          </a:bodyPr>
          <a:lstStyle/>
          <a:p>
            <a:endParaRPr lang="tr-TR" b="1" dirty="0" smtClean="0"/>
          </a:p>
          <a:p>
            <a:endParaRPr lang="tr-TR" b="1" dirty="0" smtClean="0"/>
          </a:p>
          <a:p>
            <a:endParaRPr lang="tr-TR" b="1" dirty="0" smtClean="0"/>
          </a:p>
          <a:p>
            <a:r>
              <a:rPr lang="tr-TR" b="1" dirty="0" smtClean="0"/>
              <a:t>1.1.9.2.Amortismana  Tabi İktisadi Kıymetlerin Sigorta Tazminatı</a:t>
            </a:r>
          </a:p>
          <a:p>
            <a:endParaRPr lang="tr-TR" dirty="0" smtClean="0"/>
          </a:p>
          <a:p>
            <a:endParaRPr lang="tr-TR" dirty="0" smtClean="0"/>
          </a:p>
          <a:p>
            <a:pPr algn="just"/>
            <a:r>
              <a:rPr lang="tr-TR" dirty="0" smtClean="0"/>
              <a:t>VUK’un 329. Maddesi uyarınca; yangın, deprem, sel, su basması gibi afetler yüzünden tamamen veya kısmen ziya uğrayan amortismana tabi iktisadi kıymetler için alınan sigorta tazminatı, bunların değerinden fazla veya eksik olduğu  takdirde aradaki fark kar veya zarara yazılır. Hesaplamada önceki yıllarda ayrılmış amortismanlar, iktisadi kıymetin kayıtlı değerinden düşülmek suretiyle dikkate alınır. Sigorta tazminatı    alınan iktisadi kıymetin net değerinin kıyaslanması sonucu bulunan tutar kar-zarar hesabında gösterebilecektir.</a:t>
            </a:r>
            <a:endParaRPr lang="tr-TR" dirty="0"/>
          </a:p>
        </p:txBody>
      </p:sp>
    </p:spTree>
    <p:extLst>
      <p:ext uri="{BB962C8B-B14F-4D97-AF65-F5344CB8AC3E}">
        <p14:creationId xmlns:p14="http://schemas.microsoft.com/office/powerpoint/2010/main" val="38730162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16633"/>
            <a:ext cx="7992888" cy="1477328"/>
          </a:xfrm>
          <a:prstGeom prst="rect">
            <a:avLst/>
          </a:prstGeom>
        </p:spPr>
        <p:txBody>
          <a:bodyPr wrap="square">
            <a:spAutoFit/>
          </a:bodyPr>
          <a:lstStyle/>
          <a:p>
            <a:pPr algn="just"/>
            <a:r>
              <a:rPr lang="tr-TR" b="1" dirty="0"/>
              <a:t>ÖRNEK 6. (P) Anonim Şirketi’nin üretim faaliyetini gerçekleştirdiği tesis ve makinalar 15.09.2015 tarihinde su altında kalmış ve kullanılamaz hale gelmiştir. Ayrıca söz konusu varlıklar düzenli olarak sigortalanmaktadır. Bahse konu tesis ve makinaların iktisap edildiği 2012 yılı aktif değeri 200.000 TL’dir. Şirket normal amortisman yöntemini uygulamaktadır. </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44824"/>
            <a:ext cx="8136904"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992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260648"/>
            <a:ext cx="8136904" cy="6463308"/>
          </a:xfrm>
          <a:prstGeom prst="rect">
            <a:avLst/>
          </a:prstGeom>
        </p:spPr>
        <p:txBody>
          <a:bodyPr wrap="square">
            <a:spAutoFit/>
          </a:bodyPr>
          <a:lstStyle/>
          <a:p>
            <a:pPr algn="just"/>
            <a:r>
              <a:rPr lang="tr-TR" b="1" dirty="0"/>
              <a:t>1.1.9.3.Finansal Kiralama Şirketlerinin Kiraya Verdikleri İktisadi Kıymetlerin Hasar Görmesi</a:t>
            </a:r>
            <a:endParaRPr lang="tr-TR" dirty="0"/>
          </a:p>
          <a:p>
            <a:pPr algn="just"/>
            <a:endParaRPr lang="tr-TR" dirty="0" smtClean="0"/>
          </a:p>
          <a:p>
            <a:pPr algn="just"/>
            <a:r>
              <a:rPr lang="tr-TR" dirty="0" smtClean="0"/>
              <a:t>6361 </a:t>
            </a:r>
            <a:r>
              <a:rPr lang="tr-TR" dirty="0"/>
              <a:t>Sayılı Finansal Kiralama, Faktoring </a:t>
            </a:r>
            <a:r>
              <a:rPr lang="tr-TR" dirty="0" smtClean="0"/>
              <a:t> ve </a:t>
            </a:r>
            <a:r>
              <a:rPr lang="tr-TR" dirty="0"/>
              <a:t>Finansman Şirketleri Kanunu’na </a:t>
            </a:r>
            <a:r>
              <a:rPr lang="tr-TR" dirty="0" smtClean="0"/>
              <a:t>göre ; sigorta </a:t>
            </a:r>
            <a:r>
              <a:rPr lang="tr-TR" dirty="0"/>
              <a:t>primlerinin kiracı tarafından ödenmesi gerekmektedir. Bu nedenle sigorta tazminatının nihai olarak kiracı tarafından gelir yazılması gerekir.</a:t>
            </a:r>
          </a:p>
          <a:p>
            <a:pPr algn="just"/>
            <a:endParaRPr lang="tr-TR" b="1" dirty="0" smtClean="0"/>
          </a:p>
          <a:p>
            <a:pPr algn="just"/>
            <a:r>
              <a:rPr lang="tr-TR" b="1" dirty="0" smtClean="0"/>
              <a:t>1.1.10.Yenileme </a:t>
            </a:r>
            <a:r>
              <a:rPr lang="tr-TR" b="1" dirty="0"/>
              <a:t>Fonu</a:t>
            </a:r>
            <a:endParaRPr lang="tr-TR" dirty="0"/>
          </a:p>
          <a:p>
            <a:pPr algn="just"/>
            <a:r>
              <a:rPr lang="tr-TR" dirty="0" smtClean="0"/>
              <a:t>VUK ’un </a:t>
            </a:r>
            <a:r>
              <a:rPr lang="tr-TR" dirty="0"/>
              <a:t>328. Maddesi kapsamında yenileme fonunun tespiti ve kullanımı şu </a:t>
            </a:r>
            <a:r>
              <a:rPr lang="tr-TR" dirty="0" smtClean="0"/>
              <a:t>şekildedir:</a:t>
            </a:r>
            <a:endParaRPr lang="tr-TR" dirty="0"/>
          </a:p>
          <a:p>
            <a:pPr algn="just"/>
            <a:endParaRPr lang="tr-TR" b="1" dirty="0" smtClean="0"/>
          </a:p>
          <a:p>
            <a:pPr algn="just"/>
            <a:r>
              <a:rPr lang="tr-TR" b="1" dirty="0" smtClean="0"/>
              <a:t>1.1.10.1.Yenileme Fonu Ayırmanın </a:t>
            </a:r>
            <a:r>
              <a:rPr lang="tr-TR" b="1" dirty="0"/>
              <a:t>Şartları</a:t>
            </a:r>
            <a:endParaRPr lang="tr-TR" dirty="0"/>
          </a:p>
          <a:p>
            <a:pPr algn="just"/>
            <a:endParaRPr lang="tr-TR" b="1" dirty="0" smtClean="0"/>
          </a:p>
          <a:p>
            <a:pPr algn="just"/>
            <a:r>
              <a:rPr lang="tr-TR" b="1" dirty="0" smtClean="0"/>
              <a:t>1.1.10.1.1.Bilanço </a:t>
            </a:r>
            <a:r>
              <a:rPr lang="tr-TR" b="1" dirty="0"/>
              <a:t>Esasına Göre Defter Tutulması</a:t>
            </a:r>
            <a:endParaRPr lang="tr-TR" dirty="0"/>
          </a:p>
          <a:p>
            <a:pPr algn="just"/>
            <a:r>
              <a:rPr lang="tr-TR" dirty="0"/>
              <a:t>Birinci şart ,bilanço esasında defter tutulmasıdır.</a:t>
            </a:r>
          </a:p>
          <a:p>
            <a:pPr algn="just"/>
            <a:r>
              <a:rPr lang="tr-TR" dirty="0"/>
              <a:t>İlgili kanun </a:t>
            </a:r>
            <a:r>
              <a:rPr lang="tr-TR" dirty="0" smtClean="0"/>
              <a:t>maddelerinde, </a:t>
            </a:r>
            <a:r>
              <a:rPr lang="tr-TR" dirty="0"/>
              <a:t>açık bir hüküm olmamakla birlikte yenileme fonu olarak alınacak karın pasifte geçici nitelikte bir hesapta tutulacağı ifadesine yer verilmiştir. Bu açıdan </a:t>
            </a:r>
            <a:r>
              <a:rPr lang="tr-TR" dirty="0" smtClean="0"/>
              <a:t>değerlendirildiğinde,</a:t>
            </a:r>
            <a:endParaRPr lang="tr-TR" dirty="0"/>
          </a:p>
          <a:p>
            <a:pPr marL="285750" lvl="0" indent="-285750" algn="just">
              <a:buFont typeface="Arial" pitchFamily="34" charset="0"/>
              <a:buChar char="•"/>
            </a:pPr>
            <a:r>
              <a:rPr lang="tr-TR" dirty="0"/>
              <a:t>İşletme hesabı esasına göre defter turan mükelleflerin,</a:t>
            </a:r>
          </a:p>
          <a:p>
            <a:pPr marL="285750" lvl="0" indent="-285750" algn="just">
              <a:buFont typeface="Arial" pitchFamily="34" charset="0"/>
              <a:buChar char="•"/>
            </a:pPr>
            <a:r>
              <a:rPr lang="tr-TR" dirty="0"/>
              <a:t>Kazancı basit usulde tespit edilen ticari kazanç sahiplerinin,</a:t>
            </a:r>
          </a:p>
          <a:p>
            <a:pPr marL="285750" lvl="0" indent="-285750" algn="just">
              <a:buFont typeface="Arial" pitchFamily="34" charset="0"/>
              <a:buChar char="•"/>
            </a:pPr>
            <a:r>
              <a:rPr lang="tr-TR" dirty="0"/>
              <a:t>Zirai işletme hesabı esasına göre kazançları tespit edilen </a:t>
            </a:r>
            <a:r>
              <a:rPr lang="tr-TR" dirty="0" smtClean="0"/>
              <a:t>çiftçilerin</a:t>
            </a:r>
            <a:r>
              <a:rPr lang="tr-TR" dirty="0"/>
              <a:t>,</a:t>
            </a:r>
          </a:p>
          <a:p>
            <a:pPr marL="285750" lvl="0" indent="-285750" algn="just">
              <a:buFont typeface="Arial" pitchFamily="34" charset="0"/>
              <a:buChar char="•"/>
            </a:pPr>
            <a:r>
              <a:rPr lang="tr-TR" dirty="0"/>
              <a:t>Serbest meslek kazanç defteri tutan serbest meslek erbabının , yenileme fonu ayırmaları mümkün değildir.</a:t>
            </a:r>
          </a:p>
        </p:txBody>
      </p:sp>
    </p:spTree>
    <p:extLst>
      <p:ext uri="{BB962C8B-B14F-4D97-AF65-F5344CB8AC3E}">
        <p14:creationId xmlns:p14="http://schemas.microsoft.com/office/powerpoint/2010/main" val="4165510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7504" y="116633"/>
            <a:ext cx="8280920" cy="6463308"/>
          </a:xfrm>
          <a:prstGeom prst="rect">
            <a:avLst/>
          </a:prstGeom>
        </p:spPr>
        <p:txBody>
          <a:bodyPr wrap="square">
            <a:spAutoFit/>
          </a:bodyPr>
          <a:lstStyle/>
          <a:p>
            <a:endParaRPr lang="tr-TR" i="1" dirty="0" smtClean="0"/>
          </a:p>
          <a:p>
            <a:endParaRPr lang="tr-TR" i="1" dirty="0"/>
          </a:p>
          <a:p>
            <a:pPr algn="just"/>
            <a:r>
              <a:rPr lang="tr-TR" dirty="0" smtClean="0"/>
              <a:t>Kural </a:t>
            </a:r>
            <a:r>
              <a:rPr lang="tr-TR" dirty="0"/>
              <a:t>olarak, yıl içinde elden çıkarılan iktisadi kıymet üzerinden elden çıkarılma yılında amortisman ayrılamaz. Bu kuralın bir istisnası, gerçek gider usulünü seçen gayrimenkul sermaye iradi sahiplerinin iradın hesabında, elden çıkardıkları gayrimenkulleri için elden çıkarma tarihine kadar olan kıst amortisman tutarını dikkate alabilecek olmalarıdır</a:t>
            </a:r>
            <a:r>
              <a:rPr lang="tr-TR" dirty="0" smtClean="0"/>
              <a:t>.</a:t>
            </a:r>
            <a:r>
              <a:rPr lang="tr-TR" dirty="0"/>
              <a:t> </a:t>
            </a:r>
            <a:endParaRPr lang="tr-TR" dirty="0" smtClean="0"/>
          </a:p>
          <a:p>
            <a:pPr algn="just"/>
            <a:endParaRPr lang="tr-TR" dirty="0" smtClean="0"/>
          </a:p>
          <a:p>
            <a:pPr algn="just"/>
            <a:r>
              <a:rPr lang="tr-TR" dirty="0" smtClean="0"/>
              <a:t>Diğer </a:t>
            </a:r>
            <a:r>
              <a:rPr lang="tr-TR" dirty="0"/>
              <a:t>yandan, işletmede kullanılan fakat işletme aktifine kayıtlı olmayan </a:t>
            </a:r>
            <a:r>
              <a:rPr lang="tr-TR" dirty="0" smtClean="0"/>
              <a:t>( örn. işletme </a:t>
            </a:r>
            <a:r>
              <a:rPr lang="tr-TR" dirty="0"/>
              <a:t>sahibi adına tescil edilmiş binek otomobil) iktisadi kıymetler için amortisman ayrılması mümkün değildir. Ancak işletmenin aktifinde kayıtlı iktisadi varlığın kiralanması durumunda kiraya verenin; mülkiyeti muhafaza kaydıyla yapılan satışlarda satın alanın ve finansal kiralamada kiracını iktisadi varlığın amortismana tabi tutması özellik arz eden durumlardır.</a:t>
            </a:r>
          </a:p>
          <a:p>
            <a:pPr algn="just"/>
            <a:endParaRPr lang="tr-TR" b="1" dirty="0" smtClean="0"/>
          </a:p>
          <a:p>
            <a:pPr algn="just"/>
            <a:r>
              <a:rPr lang="tr-TR" b="1" dirty="0" smtClean="0"/>
              <a:t>1.1.2.2 </a:t>
            </a:r>
            <a:r>
              <a:rPr lang="tr-TR" b="1" dirty="0"/>
              <a:t>Kullanım Süresinin Bir Yılı Aşması</a:t>
            </a:r>
            <a:endParaRPr lang="tr-TR" dirty="0"/>
          </a:p>
          <a:p>
            <a:pPr algn="just"/>
            <a:r>
              <a:rPr lang="tr-TR" dirty="0"/>
              <a:t>Kullanım süresinin bir yılı aşan </a:t>
            </a:r>
            <a:r>
              <a:rPr lang="tr-TR" dirty="0" smtClean="0"/>
              <a:t>iktisadi </a:t>
            </a:r>
            <a:r>
              <a:rPr lang="tr-TR" dirty="0"/>
              <a:t>kıymetler için amortisman uygulanabilecek ve kullanım süresi bir yılı aşmayan iktisadi kıymetlerin bedelleri doğrudan gider kaydedilecektir. Örneğin, faaliyet gösterilen sektörün şartlarına göre nakil vasıtası lastiklerinin ömrü bir yıldan az olduğu kabul edilebilmekte ve bedelleri doğrudan gider kaydedilebilmektedir.(345 Sıra No.lu VUK Genel Tebliği)</a:t>
            </a:r>
          </a:p>
          <a:p>
            <a:endParaRPr lang="tr-TR" dirty="0"/>
          </a:p>
          <a:p>
            <a:endParaRPr lang="tr-TR" dirty="0"/>
          </a:p>
        </p:txBody>
      </p:sp>
    </p:spTree>
    <p:extLst>
      <p:ext uri="{BB962C8B-B14F-4D97-AF65-F5344CB8AC3E}">
        <p14:creationId xmlns:p14="http://schemas.microsoft.com/office/powerpoint/2010/main" val="2542506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836712"/>
            <a:ext cx="8208912" cy="4801314"/>
          </a:xfrm>
          <a:prstGeom prst="rect">
            <a:avLst/>
          </a:prstGeom>
        </p:spPr>
        <p:txBody>
          <a:bodyPr wrap="square">
            <a:spAutoFit/>
          </a:bodyPr>
          <a:lstStyle/>
          <a:p>
            <a:endParaRPr lang="tr-TR" b="1" dirty="0" smtClean="0"/>
          </a:p>
          <a:p>
            <a:pPr algn="just"/>
            <a:r>
              <a:rPr lang="tr-TR" b="1" dirty="0" smtClean="0"/>
              <a:t>1.1.10.1.2.İktisadi </a:t>
            </a:r>
            <a:r>
              <a:rPr lang="tr-TR" b="1" dirty="0"/>
              <a:t>Kıymetin Yenilenmesinin Zaruri Bulunması Veya Yenilenmesine Karar Verilip     Teşebbüse Geçilmiş Olması Gerekir</a:t>
            </a:r>
            <a:endParaRPr lang="tr-TR" dirty="0"/>
          </a:p>
          <a:p>
            <a:pPr algn="just"/>
            <a:endParaRPr lang="tr-TR" dirty="0" smtClean="0"/>
          </a:p>
          <a:p>
            <a:pPr algn="just"/>
            <a:r>
              <a:rPr lang="tr-TR" dirty="0" smtClean="0"/>
              <a:t>Diğer </a:t>
            </a:r>
            <a:r>
              <a:rPr lang="tr-TR" dirty="0"/>
              <a:t>şart, satılan veya elden çıkarılan iktisadi kıymetin yenilenmesinin zorunlu bulunması veya işletmeyi idare edenlerce ilgili sabit kıymetin yenilenmesi konusunda karar verilmiş ve teşebbüse geçilmiş olmasıdır.</a:t>
            </a:r>
          </a:p>
          <a:p>
            <a:pPr algn="just"/>
            <a:endParaRPr lang="tr-TR" b="1" dirty="0" smtClean="0"/>
          </a:p>
          <a:p>
            <a:pPr algn="just"/>
            <a:r>
              <a:rPr lang="tr-TR" b="1" dirty="0" smtClean="0"/>
              <a:t>1.1.10.1.3.Satın </a:t>
            </a:r>
            <a:r>
              <a:rPr lang="tr-TR" b="1" dirty="0"/>
              <a:t>Alınacak İktisadi Kıymetin Daha Önce Satılan Kıymetle Aynı Nitelikte Olması Gerekir</a:t>
            </a:r>
            <a:endParaRPr lang="tr-TR" dirty="0"/>
          </a:p>
          <a:p>
            <a:pPr algn="just"/>
            <a:endParaRPr lang="tr-TR" dirty="0" smtClean="0"/>
          </a:p>
          <a:p>
            <a:pPr algn="just"/>
            <a:r>
              <a:rPr lang="tr-TR" dirty="0" smtClean="0"/>
              <a:t>Satılan </a:t>
            </a:r>
            <a:r>
              <a:rPr lang="tr-TR" dirty="0"/>
              <a:t>iktisadi kıymetin yerine aynı niteliklere sahip benzeri veya teknolojik gelişmeye uygun yeni modelleri satın alınmalıdır. Aksi </a:t>
            </a:r>
            <a:r>
              <a:rPr lang="tr-TR" dirty="0" smtClean="0"/>
              <a:t>durumda, </a:t>
            </a:r>
            <a:r>
              <a:rPr lang="tr-TR" dirty="0"/>
              <a:t>yenileme fonu uygulamasından yararlanılması söz konusu olmayacaktır. Örneğin, satılan kamyonet yerine , binek otomobil alınmışsa burada yenilenme değil, yeni bir iktisadi kıymetin satın alınması söz konusudur. Yeni iktisadi kıymetin tahsis edileceği hizmet aynı olmadığı için, eski iktisadi kıymetin satılması nedeniyle oluşan karın yenileme fonuna alınması mümkün değildir.</a:t>
            </a:r>
          </a:p>
        </p:txBody>
      </p:sp>
    </p:spTree>
    <p:extLst>
      <p:ext uri="{BB962C8B-B14F-4D97-AF65-F5344CB8AC3E}">
        <p14:creationId xmlns:p14="http://schemas.microsoft.com/office/powerpoint/2010/main" val="809484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260648"/>
            <a:ext cx="8460432" cy="4524315"/>
          </a:xfrm>
          <a:prstGeom prst="rect">
            <a:avLst/>
          </a:prstGeom>
        </p:spPr>
        <p:txBody>
          <a:bodyPr wrap="square">
            <a:spAutoFit/>
          </a:bodyPr>
          <a:lstStyle/>
          <a:p>
            <a:pPr algn="just"/>
            <a:r>
              <a:rPr lang="tr-TR" b="1" dirty="0"/>
              <a:t>1.1.10.1.4.Satılan </a:t>
            </a:r>
            <a:r>
              <a:rPr lang="tr-TR" b="1" dirty="0" smtClean="0"/>
              <a:t>ve </a:t>
            </a:r>
            <a:r>
              <a:rPr lang="tr-TR" b="1" dirty="0"/>
              <a:t>Yenilenecek Olan İktisadi Kıymet Amortismana Tabi İktisadi Kıymet Olmalı</a:t>
            </a:r>
            <a:endParaRPr lang="tr-TR" dirty="0"/>
          </a:p>
          <a:p>
            <a:pPr algn="just"/>
            <a:endParaRPr lang="tr-TR" dirty="0" smtClean="0"/>
          </a:p>
          <a:p>
            <a:pPr algn="just"/>
            <a:r>
              <a:rPr lang="tr-TR" dirty="0" smtClean="0"/>
              <a:t>Yenileme </a:t>
            </a:r>
            <a:r>
              <a:rPr lang="tr-TR" dirty="0"/>
              <a:t>fonunun ayrılabilmesi, amortismana tabi iktisadi kıymetin varlığı ile bu kıymetin satılmasından oluşan karın yeni bir iktisadi kıymet alımında kullanılması halinde söz konusu olmaktadır. Amortismana tabi olmayan iktisadi kıymetlerin satışından doğan kar yenileme fonuna alınamaz. </a:t>
            </a:r>
            <a:r>
              <a:rPr lang="tr-TR" dirty="0" smtClean="0"/>
              <a:t>VUK’un </a:t>
            </a:r>
            <a:r>
              <a:rPr lang="tr-TR" dirty="0"/>
              <a:t>314.maddesi uyarınca boş arsaların amortismana tabi tutulmaması </a:t>
            </a:r>
            <a:r>
              <a:rPr lang="tr-TR" dirty="0" smtClean="0"/>
              <a:t>nedeniyle, </a:t>
            </a:r>
            <a:r>
              <a:rPr lang="tr-TR" dirty="0"/>
              <a:t>boş arsa ve arazi satışından doğan kar yenileme fonuna alınamaz</a:t>
            </a:r>
            <a:r>
              <a:rPr lang="tr-TR" dirty="0" smtClean="0"/>
              <a:t>.</a:t>
            </a:r>
          </a:p>
          <a:p>
            <a:pPr algn="just"/>
            <a:endParaRPr lang="tr-TR" dirty="0"/>
          </a:p>
          <a:p>
            <a:pPr algn="just"/>
            <a:r>
              <a:rPr lang="tr-TR" b="1" dirty="0" smtClean="0"/>
              <a:t>1.1.10.1.5.Yenileme Fonunun Kullanılma Süresi</a:t>
            </a:r>
            <a:endParaRPr lang="tr-TR" dirty="0" smtClean="0"/>
          </a:p>
          <a:p>
            <a:pPr algn="just"/>
            <a:endParaRPr lang="tr-TR" dirty="0" smtClean="0"/>
          </a:p>
          <a:p>
            <a:pPr algn="just"/>
            <a:r>
              <a:rPr lang="tr-TR" dirty="0" smtClean="0"/>
              <a:t>Vuk’un 328. ve 329. Maddelerinde yenileme fonunun pasif geçici hesapta azami üç yıl (vergilendirme dönemi) tutulabileceği ve bu süre içinde kullanılmamış olan karların, üçüncü yılın vergi matrahına ekleneceği belirtilmiştir.</a:t>
            </a:r>
          </a:p>
          <a:p>
            <a:endParaRPr lang="tr-TR" dirty="0"/>
          </a:p>
          <a:p>
            <a:r>
              <a:rPr lang="tr-TR" dirty="0"/>
              <a:t> </a:t>
            </a:r>
          </a:p>
        </p:txBody>
      </p:sp>
    </p:spTree>
    <p:extLst>
      <p:ext uri="{BB962C8B-B14F-4D97-AF65-F5344CB8AC3E}">
        <p14:creationId xmlns:p14="http://schemas.microsoft.com/office/powerpoint/2010/main" val="31762441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116632"/>
            <a:ext cx="8352928" cy="7294305"/>
          </a:xfrm>
          <a:prstGeom prst="rect">
            <a:avLst/>
          </a:prstGeom>
        </p:spPr>
        <p:txBody>
          <a:bodyPr wrap="square">
            <a:spAutoFit/>
          </a:bodyPr>
          <a:lstStyle/>
          <a:p>
            <a:pPr algn="just"/>
            <a:r>
              <a:rPr lang="tr-TR" i="1" dirty="0"/>
              <a:t>Örneğin, 29.12.2013 tarihinde tesisi edilen yenileme fonu 31.12.2015 tarihi itibariyle, yeni alınan iktisadi kıymetlerin amortisman ile itfa edilmeye başlanmamış </a:t>
            </a:r>
            <a:r>
              <a:rPr lang="tr-TR" i="1" dirty="0" smtClean="0"/>
              <a:t>ise , fon </a:t>
            </a:r>
            <a:r>
              <a:rPr lang="tr-TR" i="1" dirty="0"/>
              <a:t>tutarının 2015 yılı dönem karına ilavesi gerekir. Burada fiili süre </a:t>
            </a:r>
            <a:r>
              <a:rPr lang="tr-TR" i="1" dirty="0" smtClean="0"/>
              <a:t>2 yıl 2 gün </a:t>
            </a:r>
            <a:r>
              <a:rPr lang="tr-TR" i="1" dirty="0"/>
              <a:t>olmasına rağmen , kar iki yıl vergilenmemiş ve 3.yılın vergi matrahına dahil edilmiş olmaktadır.</a:t>
            </a:r>
          </a:p>
          <a:p>
            <a:pPr algn="just"/>
            <a:endParaRPr lang="tr-TR" dirty="0" smtClean="0"/>
          </a:p>
          <a:p>
            <a:pPr algn="just"/>
            <a:r>
              <a:rPr lang="tr-TR" dirty="0" smtClean="0"/>
              <a:t>Ayrıca </a:t>
            </a:r>
            <a:r>
              <a:rPr lang="tr-TR" dirty="0"/>
              <a:t>üç yıldan önce işin terki ,devri veya işletmenin tasfiyesi halinde yenileme fonuna alınan karlar o yılın vergi matrahına eklenecektir</a:t>
            </a:r>
            <a:r>
              <a:rPr lang="tr-TR" dirty="0" smtClean="0"/>
              <a:t>.</a:t>
            </a:r>
            <a:endParaRPr lang="tr-TR" dirty="0"/>
          </a:p>
          <a:p>
            <a:pPr algn="just"/>
            <a:endParaRPr lang="tr-TR" dirty="0" smtClean="0"/>
          </a:p>
          <a:p>
            <a:r>
              <a:rPr lang="tr-TR" b="1" dirty="0"/>
              <a:t>1.1.10.1.6.Yeni İktisadi Kıymetin Amortismanı</a:t>
            </a:r>
            <a:endParaRPr lang="tr-TR" dirty="0"/>
          </a:p>
          <a:p>
            <a:pPr algn="just"/>
            <a:endParaRPr lang="tr-TR" dirty="0" smtClean="0"/>
          </a:p>
          <a:p>
            <a:pPr algn="just"/>
            <a:r>
              <a:rPr lang="tr-TR" dirty="0" smtClean="0"/>
              <a:t>Yenileme </a:t>
            </a:r>
            <a:r>
              <a:rPr lang="tr-TR" dirty="0"/>
              <a:t>fonundan mahsup </a:t>
            </a:r>
            <a:r>
              <a:rPr lang="tr-TR" dirty="0" smtClean="0"/>
              <a:t>edilir. Bu </a:t>
            </a:r>
            <a:r>
              <a:rPr lang="tr-TR" dirty="0"/>
              <a:t>mahsup tamamlandıktan sonra itfa edilememiş kısım kalırsa , buna ait amortismanlar normal şekilde cari yıl giderlerine intikal ettirilir. Amortismana tabi iktisadi kıymetin satışından doğan normal şekilde cari yıl giderlerine intikal ettirilir. </a:t>
            </a:r>
            <a:endParaRPr lang="tr-TR" dirty="0" smtClean="0"/>
          </a:p>
          <a:p>
            <a:pPr algn="just"/>
            <a:endParaRPr lang="tr-TR" dirty="0"/>
          </a:p>
          <a:p>
            <a:pPr algn="just"/>
            <a:r>
              <a:rPr lang="tr-TR" dirty="0" smtClean="0"/>
              <a:t>Amortismana </a:t>
            </a:r>
            <a:r>
              <a:rPr lang="tr-TR" dirty="0"/>
              <a:t>tabi iktisadi kıymetin satışından doğan kar, yeni satın alınan aynı tür iktisadi kıymetin bedelinden bir defada düşmek suretiyle itfa edilemez</a:t>
            </a:r>
            <a:r>
              <a:rPr lang="tr-TR" dirty="0" smtClean="0"/>
              <a:t>.</a:t>
            </a:r>
          </a:p>
          <a:p>
            <a:pPr algn="just"/>
            <a:endParaRPr lang="tr-TR" dirty="0"/>
          </a:p>
          <a:p>
            <a:r>
              <a:rPr lang="tr-TR" b="1" dirty="0"/>
              <a:t>1.1.10.1.7.Yenileme Fonunun Tutarı </a:t>
            </a:r>
            <a:endParaRPr lang="tr-TR" dirty="0"/>
          </a:p>
          <a:p>
            <a:endParaRPr lang="tr-TR" dirty="0" smtClean="0"/>
          </a:p>
          <a:p>
            <a:pPr algn="just"/>
            <a:r>
              <a:rPr lang="tr-TR" dirty="0" smtClean="0"/>
              <a:t>Yenileme </a:t>
            </a:r>
            <a:r>
              <a:rPr lang="tr-TR" dirty="0"/>
              <a:t>fonu, iktisadi kıymetin satış karı kadar olabilir. İktisadi kıymetin satış bedelinin yabancı para tahsili ve döviz bedelinin bankalarda tutulması durumunda , ortaya çıkan kur farkı ve elde edilen faiz yenileme fonuna alınamaz. Bu tutarların ilgili yılın hasılatına dahil edilerek vergilendirilmesi gerekir.</a:t>
            </a:r>
          </a:p>
          <a:p>
            <a:pPr algn="just"/>
            <a:endParaRPr lang="tr-TR" dirty="0"/>
          </a:p>
          <a:p>
            <a:pPr algn="just"/>
            <a:endParaRPr lang="tr-TR" dirty="0"/>
          </a:p>
        </p:txBody>
      </p:sp>
    </p:spTree>
    <p:extLst>
      <p:ext uri="{BB962C8B-B14F-4D97-AF65-F5344CB8AC3E}">
        <p14:creationId xmlns:p14="http://schemas.microsoft.com/office/powerpoint/2010/main" val="25270445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6632"/>
            <a:ext cx="9036496" cy="1477328"/>
          </a:xfrm>
          <a:prstGeom prst="rect">
            <a:avLst/>
          </a:prstGeom>
        </p:spPr>
        <p:txBody>
          <a:bodyPr wrap="square">
            <a:spAutoFit/>
          </a:bodyPr>
          <a:lstStyle/>
          <a:p>
            <a:pPr algn="just"/>
            <a:endParaRPr lang="tr-TR" b="1" dirty="0"/>
          </a:p>
          <a:p>
            <a:pPr algn="just"/>
            <a:endParaRPr lang="tr-TR" b="1" dirty="0" smtClean="0"/>
          </a:p>
          <a:p>
            <a:pPr algn="just"/>
            <a:endParaRPr lang="tr-TR" b="1" dirty="0"/>
          </a:p>
          <a:p>
            <a:pPr algn="just"/>
            <a:endParaRPr lang="tr-TR" b="1" dirty="0" smtClean="0"/>
          </a:p>
          <a:p>
            <a:pPr algn="just"/>
            <a:r>
              <a:rPr lang="tr-TR" b="1" dirty="0" smtClean="0"/>
              <a:t> </a:t>
            </a:r>
            <a:endParaRPr lang="tr-TR"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16632"/>
            <a:ext cx="8280920" cy="6741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01315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0" y="908720"/>
            <a:ext cx="8316416" cy="3416320"/>
          </a:xfrm>
          <a:prstGeom prst="rect">
            <a:avLst/>
          </a:prstGeom>
        </p:spPr>
        <p:txBody>
          <a:bodyPr wrap="square">
            <a:spAutoFit/>
          </a:bodyPr>
          <a:lstStyle/>
          <a:p>
            <a:pPr algn="just"/>
            <a:r>
              <a:rPr lang="tr-TR" b="1" dirty="0" smtClean="0"/>
              <a:t>2014 yılında yenileme fonuna alınan 5.000 TL satış karından 2014 yılında yeni alınan makinenin amortismanları düşüldükten sonra kalan 1.000 TL tutarındaki yenileme fonu, fon hesabında kalmaya devam edecek ve yenilenen makinenin amortismanları takip eden yıllarda da bu fondan karşılanacaktır.</a:t>
            </a:r>
          </a:p>
          <a:p>
            <a:pPr algn="just"/>
            <a:endParaRPr lang="tr-TR" b="1" dirty="0" smtClean="0"/>
          </a:p>
          <a:p>
            <a:pPr algn="just"/>
            <a:r>
              <a:rPr lang="tr-TR" b="1" dirty="0" smtClean="0"/>
              <a:t> Fon yeterli olmadığı takdirde kalan amortismanlar, normal prosedüre göre ayrılacaktır. Çünkü makine 3 yıl dolmadan yenilenmiş ve ilk yıl amortismanı bu fondan karşılanmıştır. </a:t>
            </a:r>
          </a:p>
          <a:p>
            <a:pPr algn="just"/>
            <a:endParaRPr lang="tr-TR" b="1" dirty="0" smtClean="0"/>
          </a:p>
          <a:p>
            <a:pPr algn="just"/>
            <a:r>
              <a:rPr lang="tr-TR" b="1" dirty="0" smtClean="0"/>
              <a:t>3 yıl geçtikten sonra yeni makine alınsaydı yenileme fonu üçüncü yılın karına ilave edilecek ve makine amortismanlarının yenileme fonundan karşılanması söz konusu olmayacaktı.  </a:t>
            </a:r>
            <a:endParaRPr lang="tr-TR" dirty="0"/>
          </a:p>
        </p:txBody>
      </p:sp>
    </p:spTree>
    <p:extLst>
      <p:ext uri="{BB962C8B-B14F-4D97-AF65-F5344CB8AC3E}">
        <p14:creationId xmlns:p14="http://schemas.microsoft.com/office/powerpoint/2010/main" val="3442360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79512" y="188640"/>
            <a:ext cx="8136904" cy="5909310"/>
          </a:xfrm>
          <a:prstGeom prst="rect">
            <a:avLst/>
          </a:prstGeom>
        </p:spPr>
        <p:txBody>
          <a:bodyPr wrap="square">
            <a:spAutoFit/>
          </a:bodyPr>
          <a:lstStyle/>
          <a:p>
            <a:pPr algn="just"/>
            <a:r>
              <a:rPr lang="tr-TR" dirty="0"/>
              <a:t>Geçici vergi hesaplamalarında, önceki yıllarda aktife kayıtlı olan varlık için yıllık olarak </a:t>
            </a:r>
            <a:r>
              <a:rPr lang="tr-TR" dirty="0" smtClean="0"/>
              <a:t>ayrılabilecek  </a:t>
            </a:r>
            <a:r>
              <a:rPr lang="tr-TR" dirty="0"/>
              <a:t>amortisman tutarının geçici vergi dönemine isabet eden kısmı dikkate alınır. Ancak bu iktisadi varlıkların değerleme günü itibariyle aktifte bulunması gerekir.</a:t>
            </a:r>
          </a:p>
          <a:p>
            <a:pPr algn="just"/>
            <a:r>
              <a:rPr lang="tr-TR" dirty="0"/>
              <a:t>Bir yıllık sürenin belirlenmesinde, değerleme gününe göre değil ekonomik ve teknik kabullere göre karar   verilir. Örneğin, aralık ayında satın alınarak kullanılmaya başlanan bir kamyon lastiği, dönem sonunda mevcut olmasına </a:t>
            </a:r>
            <a:r>
              <a:rPr lang="tr-TR" dirty="0" smtClean="0"/>
              <a:t>rağmen, </a:t>
            </a:r>
            <a:r>
              <a:rPr lang="tr-TR" dirty="0"/>
              <a:t>ömrünün bir yıldan az olduğu bilindiğinden bedelinin tamamı doğrudan gider kaydedilmelidir</a:t>
            </a:r>
            <a:r>
              <a:rPr lang="tr-TR" dirty="0" smtClean="0"/>
              <a:t>.</a:t>
            </a:r>
          </a:p>
          <a:p>
            <a:pPr algn="just"/>
            <a:endParaRPr lang="tr-TR" b="1" dirty="0" smtClean="0"/>
          </a:p>
          <a:p>
            <a:pPr algn="just"/>
            <a:r>
              <a:rPr lang="tr-TR" b="1" dirty="0" smtClean="0"/>
              <a:t>1.1.2.3</a:t>
            </a:r>
            <a:r>
              <a:rPr lang="tr-TR" b="1" dirty="0"/>
              <a:t>. </a:t>
            </a:r>
            <a:r>
              <a:rPr lang="tr-TR" b="1" dirty="0" smtClean="0"/>
              <a:t>Yıpranma, Aşınma, </a:t>
            </a:r>
            <a:r>
              <a:rPr lang="tr-TR" b="1" dirty="0"/>
              <a:t>Değerden Düşme Altında Bulunması </a:t>
            </a:r>
            <a:endParaRPr lang="tr-TR" b="1" dirty="0" smtClean="0"/>
          </a:p>
          <a:p>
            <a:pPr algn="just"/>
            <a:r>
              <a:rPr lang="tr-TR" dirty="0" smtClean="0"/>
              <a:t>Kanun </a:t>
            </a:r>
            <a:r>
              <a:rPr lang="tr-TR" dirty="0"/>
              <a:t>koyucu her türlü </a:t>
            </a:r>
            <a:r>
              <a:rPr lang="tr-TR" dirty="0" smtClean="0"/>
              <a:t>yıpranma, </a:t>
            </a:r>
            <a:r>
              <a:rPr lang="tr-TR" dirty="0"/>
              <a:t>değerden düşme etkilerini amortisman ayrılması nedeni olarak kabul etmiştir. Ayrıca bu etkilerin fiilen mevcut olması koşulunu da aramamaktadır. Bu sonuçlara yol açabilecek etkilerin iktisadi kıymetler için bir olasılık taşıması yeterli görülmüştür</a:t>
            </a:r>
            <a:r>
              <a:rPr lang="tr-TR" dirty="0" smtClean="0"/>
              <a:t>.</a:t>
            </a:r>
          </a:p>
          <a:p>
            <a:pPr algn="just"/>
            <a:endParaRPr lang="tr-TR" dirty="0"/>
          </a:p>
          <a:p>
            <a:pPr algn="just"/>
            <a:r>
              <a:rPr lang="tr-TR" b="1" dirty="0"/>
              <a:t>1.1.2.4.İktisadi Kıymetin Değerinin Belli Bir Tutarı Aşması</a:t>
            </a:r>
            <a:endParaRPr lang="tr-TR" dirty="0"/>
          </a:p>
          <a:p>
            <a:pPr algn="just"/>
            <a:endParaRPr lang="tr-TR" dirty="0"/>
          </a:p>
          <a:p>
            <a:pPr algn="just"/>
            <a:r>
              <a:rPr lang="tr-TR" dirty="0"/>
              <a:t>Peştemallıklar ile alet</a:t>
            </a:r>
            <a:r>
              <a:rPr lang="tr-TR" dirty="0" smtClean="0"/>
              <a:t>, edevat,mefruşat </a:t>
            </a:r>
            <a:r>
              <a:rPr lang="tr-TR" dirty="0"/>
              <a:t>ve demirbaşların bedeli belli bir tutarın altında </a:t>
            </a:r>
            <a:r>
              <a:rPr lang="tr-TR" dirty="0" smtClean="0"/>
              <a:t>ise, bu </a:t>
            </a:r>
            <a:r>
              <a:rPr lang="tr-TR" dirty="0"/>
              <a:t>bedel doğrudan gider kaydedilir</a:t>
            </a:r>
            <a:r>
              <a:rPr lang="tr-TR" dirty="0" smtClean="0"/>
              <a:t>. 460 </a:t>
            </a:r>
            <a:r>
              <a:rPr lang="tr-TR" dirty="0"/>
              <a:t>Sıra No.lu VUK Genel Tebliği ile 2016 yılı için bu sınır 900 TL olarak belirlenmiştir.</a:t>
            </a:r>
          </a:p>
          <a:p>
            <a:endParaRPr lang="tr-TR" dirty="0"/>
          </a:p>
          <a:p>
            <a:endParaRPr lang="tr-TR" dirty="0"/>
          </a:p>
        </p:txBody>
      </p:sp>
    </p:spTree>
    <p:extLst>
      <p:ext uri="{BB962C8B-B14F-4D97-AF65-F5344CB8AC3E}">
        <p14:creationId xmlns:p14="http://schemas.microsoft.com/office/powerpoint/2010/main" val="2654708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260648"/>
            <a:ext cx="8460432" cy="7017306"/>
          </a:xfrm>
          <a:prstGeom prst="rect">
            <a:avLst/>
          </a:prstGeom>
        </p:spPr>
        <p:txBody>
          <a:bodyPr wrap="square">
            <a:spAutoFit/>
          </a:bodyPr>
          <a:lstStyle/>
          <a:p>
            <a:pPr algn="just"/>
            <a:r>
              <a:rPr lang="tr-TR" b="1" dirty="0"/>
              <a:t>1.1.3.İmtiyazlı Şirketlerde </a:t>
            </a:r>
            <a:r>
              <a:rPr lang="tr-TR" b="1" dirty="0" smtClean="0"/>
              <a:t>Amortisman</a:t>
            </a:r>
          </a:p>
          <a:p>
            <a:pPr algn="just"/>
            <a:endParaRPr lang="tr-TR" dirty="0" smtClean="0"/>
          </a:p>
          <a:p>
            <a:pPr algn="just"/>
            <a:r>
              <a:rPr lang="tr-TR" dirty="0" smtClean="0"/>
              <a:t>İmtiyazlı </a:t>
            </a:r>
            <a:r>
              <a:rPr lang="tr-TR" dirty="0"/>
              <a:t>şirketler iktisadi kıymetlerini </a:t>
            </a:r>
            <a:r>
              <a:rPr lang="tr-TR" dirty="0" smtClean="0"/>
              <a:t>VUK ’un </a:t>
            </a:r>
            <a:r>
              <a:rPr lang="tr-TR" dirty="0"/>
              <a:t>325. ve 327. Maddelerinde öngörülen itfa yöntemleri ile itfa edebilecekler ve </a:t>
            </a:r>
            <a:r>
              <a:rPr lang="tr-TR" dirty="0" smtClean="0"/>
              <a:t>VUK ’un </a:t>
            </a:r>
            <a:r>
              <a:rPr lang="tr-TR" dirty="0"/>
              <a:t>313.-321. Maddeleri arasında yer alan amortismana ait genel hükümlere göre amortismana tabi tutmayacaklardır</a:t>
            </a:r>
            <a:r>
              <a:rPr lang="tr-TR" dirty="0" smtClean="0"/>
              <a:t>. </a:t>
            </a:r>
            <a:r>
              <a:rPr lang="tr-TR" dirty="0"/>
              <a:t>S</a:t>
            </a:r>
            <a:r>
              <a:rPr lang="tr-TR" dirty="0" smtClean="0"/>
              <a:t>özleşme </a:t>
            </a:r>
            <a:r>
              <a:rPr lang="tr-TR" dirty="0"/>
              <a:t>süresinde yenilenmeleri gereken iktisadi kıymetlerinin yenilenen kısımlarını ise genel hükümlere göre itfa edebileceklerdir</a:t>
            </a:r>
            <a:r>
              <a:rPr lang="tr-TR" dirty="0" smtClean="0"/>
              <a:t>.</a:t>
            </a:r>
          </a:p>
          <a:p>
            <a:pPr algn="just"/>
            <a:r>
              <a:rPr lang="tr-TR" dirty="0" smtClean="0"/>
              <a:t>Yap–İşlet-Devret </a:t>
            </a:r>
            <a:r>
              <a:rPr lang="tr-TR" dirty="0"/>
              <a:t>modelinde uygulayıcıya kamu hukuku çerçevesinde bir imtiyaz tanınması halinde, uygulayıcı </a:t>
            </a:r>
            <a:r>
              <a:rPr lang="tr-TR" dirty="0" smtClean="0"/>
              <a:t>VUK’un 325</a:t>
            </a:r>
            <a:r>
              <a:rPr lang="tr-TR" dirty="0"/>
              <a:t>. Maddesindeki sermaye amortismanı hükümlerini </a:t>
            </a:r>
            <a:r>
              <a:rPr lang="tr-TR" dirty="0" smtClean="0"/>
              <a:t>dikkate almalıdır. Sözleşmenin </a:t>
            </a:r>
            <a:r>
              <a:rPr lang="tr-TR" dirty="0"/>
              <a:t>tarafları özel hukuk şahısları ise model kapsamındaki tesislerin itfası özel maliyet bedeli hükümlerine göre yapılmalıdır.</a:t>
            </a:r>
          </a:p>
          <a:p>
            <a:pPr algn="just"/>
            <a:endParaRPr lang="tr-TR" b="1" dirty="0" smtClean="0"/>
          </a:p>
          <a:p>
            <a:pPr algn="just"/>
            <a:r>
              <a:rPr lang="tr-TR" b="1" dirty="0" smtClean="0"/>
              <a:t>1.1.4.Arsa </a:t>
            </a:r>
            <a:r>
              <a:rPr lang="tr-TR" b="1" dirty="0"/>
              <a:t>Ve Arazide Amortisman</a:t>
            </a:r>
            <a:endParaRPr lang="tr-TR" dirty="0"/>
          </a:p>
          <a:p>
            <a:pPr algn="just"/>
            <a:r>
              <a:rPr lang="tr-TR" dirty="0" smtClean="0"/>
              <a:t>VUK ’un </a:t>
            </a:r>
            <a:r>
              <a:rPr lang="tr-TR" dirty="0"/>
              <a:t>314. maddesine göre, boş arazi ve arsalar amortismana tabi değildir. Ancak, tarım işletmelerinde gerçekleştirilen  meyvelik, fındıklık, zeytinlik ve güllükler, incir bahçeleri ve bağlar gibi tarım tesisleri ile, işletmede inşa edilmiş olan her nevi yollar ve haklar amortismana tabi tutulur.</a:t>
            </a:r>
          </a:p>
          <a:p>
            <a:pPr algn="just"/>
            <a:endParaRPr lang="tr-TR" b="1" dirty="0" smtClean="0"/>
          </a:p>
          <a:p>
            <a:pPr algn="just"/>
            <a:r>
              <a:rPr lang="tr-TR" b="1" dirty="0" smtClean="0"/>
              <a:t>1.1.5</a:t>
            </a:r>
            <a:r>
              <a:rPr lang="tr-TR" b="1" dirty="0"/>
              <a:t>. Amortisman Ayırma Yöntemleri</a:t>
            </a:r>
            <a:endParaRPr lang="tr-TR" dirty="0"/>
          </a:p>
          <a:p>
            <a:pPr algn="just"/>
            <a:r>
              <a:rPr lang="tr-TR" dirty="0"/>
              <a:t>Amortismana tabi olacak iktisadi kıymetlerin her yıl ne kadarının gider yazılacağını konusu amortisman usulüne göre belirlenir. </a:t>
            </a:r>
            <a:r>
              <a:rPr lang="tr-TR" dirty="0" smtClean="0"/>
              <a:t>VUK’da </a:t>
            </a:r>
            <a:r>
              <a:rPr lang="tr-TR" dirty="0"/>
              <a:t>her yıl ayrılacak amortisman tutarının hesaplanmasına ilişkin iki yöntem bulunmaktadır</a:t>
            </a:r>
            <a:r>
              <a:rPr lang="tr-TR" dirty="0" smtClean="0"/>
              <a:t>. </a:t>
            </a:r>
            <a:r>
              <a:rPr lang="tr-TR" dirty="0"/>
              <a:t>B</a:t>
            </a:r>
            <a:r>
              <a:rPr lang="tr-TR" dirty="0" smtClean="0"/>
              <a:t>irisi </a:t>
            </a:r>
            <a:r>
              <a:rPr lang="tr-TR" dirty="0"/>
              <a:t>normal amortisman </a:t>
            </a:r>
            <a:r>
              <a:rPr lang="tr-TR" dirty="0" smtClean="0"/>
              <a:t>yöntemi, diğeri </a:t>
            </a:r>
            <a:r>
              <a:rPr lang="tr-TR" dirty="0"/>
              <a:t>ise azalan bakiyeler yöntemidir.</a:t>
            </a:r>
          </a:p>
          <a:p>
            <a:endParaRPr lang="tr-TR" b="1" dirty="0"/>
          </a:p>
          <a:p>
            <a:endParaRPr lang="tr-TR" dirty="0"/>
          </a:p>
        </p:txBody>
      </p:sp>
    </p:spTree>
    <p:extLst>
      <p:ext uri="{BB962C8B-B14F-4D97-AF65-F5344CB8AC3E}">
        <p14:creationId xmlns:p14="http://schemas.microsoft.com/office/powerpoint/2010/main" val="1295388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179512" y="332656"/>
            <a:ext cx="8712968" cy="5632311"/>
          </a:xfrm>
          <a:prstGeom prst="rect">
            <a:avLst/>
          </a:prstGeom>
        </p:spPr>
        <p:txBody>
          <a:bodyPr wrap="square">
            <a:spAutoFit/>
          </a:bodyPr>
          <a:lstStyle/>
          <a:p>
            <a:pPr algn="just"/>
            <a:r>
              <a:rPr lang="tr-TR" dirty="0"/>
              <a:t> </a:t>
            </a:r>
            <a:r>
              <a:rPr lang="tr-TR" dirty="0" smtClean="0"/>
              <a:t>   </a:t>
            </a:r>
            <a:r>
              <a:rPr lang="tr-TR" i="1" dirty="0" smtClean="0"/>
              <a:t>TMS </a:t>
            </a:r>
            <a:r>
              <a:rPr lang="tr-TR" i="1" dirty="0"/>
              <a:t>uygulamasında </a:t>
            </a:r>
            <a:r>
              <a:rPr lang="tr-TR" i="1" dirty="0" smtClean="0"/>
              <a:t>VUK ’da </a:t>
            </a:r>
            <a:r>
              <a:rPr lang="tr-TR" i="1" dirty="0"/>
              <a:t>olduğu gibi normal ve azalan bakiyeler yöntemi ile ayırmanın yanı sıra </a:t>
            </a:r>
            <a:r>
              <a:rPr lang="tr-TR" i="1" dirty="0" smtClean="0"/>
              <a:t>üretim miktarı yöntemi </a:t>
            </a:r>
            <a:r>
              <a:rPr lang="tr-TR" i="1" dirty="0"/>
              <a:t>de </a:t>
            </a:r>
            <a:r>
              <a:rPr lang="tr-TR" i="1" dirty="0" smtClean="0"/>
              <a:t>kullanılır. Bu </a:t>
            </a:r>
            <a:r>
              <a:rPr lang="tr-TR" i="1" dirty="0"/>
              <a:t>durum </a:t>
            </a:r>
            <a:r>
              <a:rPr lang="tr-TR" i="1" dirty="0" smtClean="0"/>
              <a:t>VUK’da </a:t>
            </a:r>
            <a:r>
              <a:rPr lang="tr-TR" i="1" dirty="0"/>
              <a:t>yer </a:t>
            </a:r>
            <a:r>
              <a:rPr lang="tr-TR" i="1" dirty="0" smtClean="0"/>
              <a:t>almaz. Üretim yönteminde </a:t>
            </a:r>
            <a:r>
              <a:rPr lang="tr-TR" i="1" dirty="0"/>
              <a:t>ilgili kıymetin amortismanında faydalı ömrü boyunca elde edilecek üretimle ilgili üretimin kıyaslanması yoluyla amortisman ayrılır</a:t>
            </a:r>
            <a:r>
              <a:rPr lang="tr-TR" i="1" dirty="0" smtClean="0"/>
              <a:t>.</a:t>
            </a:r>
            <a:r>
              <a:rPr lang="tr-TR" b="1" dirty="0"/>
              <a:t> </a:t>
            </a:r>
            <a:endParaRPr lang="tr-TR" b="1" dirty="0" smtClean="0"/>
          </a:p>
          <a:p>
            <a:pPr algn="just"/>
            <a:endParaRPr lang="tr-TR" b="1" dirty="0"/>
          </a:p>
          <a:p>
            <a:pPr algn="just"/>
            <a:r>
              <a:rPr lang="tr-TR" b="1" dirty="0" smtClean="0"/>
              <a:t>1.1.5.1</a:t>
            </a:r>
            <a:r>
              <a:rPr lang="tr-TR" b="1" dirty="0"/>
              <a:t>. Normal Amortisman Usulü</a:t>
            </a:r>
            <a:endParaRPr lang="tr-TR" dirty="0"/>
          </a:p>
          <a:p>
            <a:pPr algn="just"/>
            <a:endParaRPr lang="tr-TR" dirty="0" smtClean="0"/>
          </a:p>
          <a:p>
            <a:pPr algn="just"/>
            <a:r>
              <a:rPr lang="tr-TR" dirty="0" smtClean="0"/>
              <a:t>Enflasyon </a:t>
            </a:r>
            <a:r>
              <a:rPr lang="tr-TR" dirty="0"/>
              <a:t>düzeltilmesi uygulamasını getiren 5024 sayılı Kanun’la </a:t>
            </a:r>
            <a:r>
              <a:rPr lang="tr-TR" dirty="0" smtClean="0"/>
              <a:t>VUK’un </a:t>
            </a:r>
            <a:r>
              <a:rPr lang="tr-TR" dirty="0"/>
              <a:t>315.maddesinde değişiklik yapılmış ve amortismana tabi iktisadi kıymetlerin Maliye Bakanlığı’nın tespit ve ilan edeceği oranlar üzerinden itfa edilmesi ve ayrıca ilan edilecek oranların tespitinde iktisadi kıymetlerin faydalı ömürlerinin dikkate alınması </a:t>
            </a:r>
            <a:r>
              <a:rPr lang="tr-TR" dirty="0" smtClean="0"/>
              <a:t>öngörülmüştür.</a:t>
            </a:r>
          </a:p>
          <a:p>
            <a:pPr algn="just"/>
            <a:r>
              <a:rPr lang="tr-TR" i="1" dirty="0"/>
              <a:t> </a:t>
            </a:r>
            <a:endParaRPr lang="tr-TR" i="1" dirty="0" smtClean="0"/>
          </a:p>
          <a:p>
            <a:pPr algn="just"/>
            <a:r>
              <a:rPr lang="tr-TR" i="1" dirty="0" smtClean="0"/>
              <a:t>Maliye </a:t>
            </a:r>
            <a:r>
              <a:rPr lang="tr-TR" i="1" dirty="0"/>
              <a:t>Bakanlığı 365 Sıra No.lu VUK Genel Tebliği’nde “…..faydalı ömür ve amortisman oranlarına göre amortismana tabi tutulmakta iken bu Tebliğ ile faydalı ömürleri değiştirilen iktisadi kıymetlerin net defter değerlerinin ilgili iktisadi kıymete ilişkin olarak bu Tebliğ ile ilan edilen yeni faydalı ömür </a:t>
            </a:r>
            <a:r>
              <a:rPr lang="tr-TR" i="1" dirty="0" smtClean="0"/>
              <a:t>süresinden, anılan </a:t>
            </a:r>
            <a:r>
              <a:rPr lang="tr-TR" i="1" dirty="0"/>
              <a:t>liste uyarınca amortisman ayrılmış olan süresinin tenzili suretiyle kalan amortisman süresi esas alınarak itfa edilmesi </a:t>
            </a:r>
            <a:r>
              <a:rPr lang="tr-TR" i="1" dirty="0" smtClean="0"/>
              <a:t>gerekmektedir. Söz </a:t>
            </a:r>
            <a:r>
              <a:rPr lang="tr-TR" i="1" dirty="0"/>
              <a:t>konusu iktisadi kıymetler için geçmiş hesap dönemlerinde ve 2006 yılının </a:t>
            </a:r>
            <a:r>
              <a:rPr lang="tr-TR" i="1" dirty="0" smtClean="0"/>
              <a:t>birinci, ikinci, üçüncü geçici </a:t>
            </a:r>
            <a:r>
              <a:rPr lang="tr-TR" i="1" dirty="0"/>
              <a:t>vergi dönemlerinde ayrılmış olan amortisman tutarlarına ilişkin olarak herhangi bir düzeltme yapılmayacaktır…..”</a:t>
            </a:r>
            <a:endParaRPr lang="tr-TR" dirty="0"/>
          </a:p>
        </p:txBody>
      </p:sp>
    </p:spTree>
    <p:extLst>
      <p:ext uri="{BB962C8B-B14F-4D97-AF65-F5344CB8AC3E}">
        <p14:creationId xmlns:p14="http://schemas.microsoft.com/office/powerpoint/2010/main" val="4063050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116632"/>
            <a:ext cx="8352928" cy="6186309"/>
          </a:xfrm>
          <a:prstGeom prst="rect">
            <a:avLst/>
          </a:prstGeom>
        </p:spPr>
        <p:txBody>
          <a:bodyPr wrap="square">
            <a:spAutoFit/>
          </a:bodyPr>
          <a:lstStyle/>
          <a:p>
            <a:r>
              <a:rPr lang="tr-TR" b="1" dirty="0"/>
              <a:t>ÖRNEK 1.   </a:t>
            </a:r>
            <a:r>
              <a:rPr lang="tr-TR" b="1" dirty="0" smtClean="0"/>
              <a:t>20.000 </a:t>
            </a:r>
            <a:r>
              <a:rPr lang="tr-TR" b="1" dirty="0"/>
              <a:t>TL’ye satın alınan iktisadi bir kıymet için normal usulde amortisman hesaplanmasına ilişkin şu örneğe bakalım. </a:t>
            </a:r>
            <a:endParaRPr lang="tr-TR" b="1" dirty="0" smtClean="0"/>
          </a:p>
          <a:p>
            <a:endParaRPr lang="tr-TR" b="1" dirty="0" smtClean="0"/>
          </a:p>
          <a:p>
            <a:endParaRPr lang="tr-TR" b="1" dirty="0"/>
          </a:p>
          <a:p>
            <a:r>
              <a:rPr lang="tr-TR" b="1" dirty="0" smtClean="0"/>
              <a:t>  </a:t>
            </a:r>
          </a:p>
          <a:p>
            <a:r>
              <a:rPr lang="tr-TR" b="1" dirty="0"/>
              <a:t> </a:t>
            </a:r>
            <a:r>
              <a:rPr lang="tr-TR" b="1" dirty="0" smtClean="0"/>
              <a:t>         Amortisman Oranının       Amortisman  Dönem Amortisman Birikmiş Amortisman</a:t>
            </a:r>
            <a:endParaRPr lang="tr-TR" dirty="0"/>
          </a:p>
          <a:p>
            <a:r>
              <a:rPr lang="tr-TR" dirty="0"/>
              <a:t>  </a:t>
            </a:r>
            <a:r>
              <a:rPr lang="tr-TR" b="1" u="sng" dirty="0"/>
              <a:t>Yıl</a:t>
            </a:r>
            <a:r>
              <a:rPr lang="tr-TR" b="1" dirty="0"/>
              <a:t>   </a:t>
            </a:r>
            <a:r>
              <a:rPr lang="tr-TR" b="1" u="sng" dirty="0" smtClean="0"/>
              <a:t>Uygulanacağı </a:t>
            </a:r>
            <a:r>
              <a:rPr lang="tr-TR" b="1" u="sng" dirty="0"/>
              <a:t>Değer (TL)</a:t>
            </a:r>
            <a:r>
              <a:rPr lang="tr-TR" b="1" dirty="0"/>
              <a:t>     </a:t>
            </a:r>
            <a:r>
              <a:rPr lang="tr-TR" b="1" u="sng" dirty="0" smtClean="0"/>
              <a:t>Oranı </a:t>
            </a:r>
            <a:r>
              <a:rPr lang="tr-TR" b="1" u="sng" dirty="0"/>
              <a:t>(%)</a:t>
            </a:r>
            <a:r>
              <a:rPr lang="tr-TR" b="1" dirty="0"/>
              <a:t>             </a:t>
            </a:r>
            <a:r>
              <a:rPr lang="tr-TR" b="1" u="sng" dirty="0" smtClean="0"/>
              <a:t>Tutarı </a:t>
            </a:r>
            <a:r>
              <a:rPr lang="tr-TR" b="1" u="sng" dirty="0"/>
              <a:t>(TL)</a:t>
            </a:r>
            <a:r>
              <a:rPr lang="tr-TR" b="1" dirty="0"/>
              <a:t>              </a:t>
            </a:r>
            <a:r>
              <a:rPr lang="tr-TR" b="1" u="sng" dirty="0" smtClean="0"/>
              <a:t>Tutarı </a:t>
            </a:r>
            <a:r>
              <a:rPr lang="tr-TR" b="1" u="sng" dirty="0"/>
              <a:t>(TL)</a:t>
            </a:r>
            <a:r>
              <a:rPr lang="tr-TR" b="1" dirty="0"/>
              <a:t> </a:t>
            </a:r>
            <a:endParaRPr lang="tr-TR" dirty="0"/>
          </a:p>
          <a:p>
            <a:r>
              <a:rPr lang="tr-TR" b="1" dirty="0"/>
              <a:t>1.Yıl                 </a:t>
            </a:r>
            <a:r>
              <a:rPr lang="tr-TR" b="1" dirty="0" smtClean="0"/>
              <a:t>20.000                          20                        4.000                     4.000</a:t>
            </a:r>
            <a:endParaRPr lang="tr-TR" dirty="0" smtClean="0"/>
          </a:p>
          <a:p>
            <a:r>
              <a:rPr lang="tr-TR" b="1" dirty="0" smtClean="0"/>
              <a:t>2.Yıl                 20.000                          20                        4.000                     8.000</a:t>
            </a:r>
            <a:endParaRPr lang="tr-TR" dirty="0" smtClean="0"/>
          </a:p>
          <a:p>
            <a:r>
              <a:rPr lang="tr-TR" b="1" dirty="0" smtClean="0"/>
              <a:t>3.Yıl                 20.000                          20                        4.000                    12.000</a:t>
            </a:r>
            <a:endParaRPr lang="tr-TR" dirty="0" smtClean="0"/>
          </a:p>
          <a:p>
            <a:r>
              <a:rPr lang="tr-TR" b="1" dirty="0" smtClean="0"/>
              <a:t>4.Yıl                 20.000                          20                        4.000                    16.000</a:t>
            </a:r>
            <a:endParaRPr lang="tr-TR" dirty="0" smtClean="0"/>
          </a:p>
          <a:p>
            <a:r>
              <a:rPr lang="tr-TR" b="1" dirty="0" smtClean="0"/>
              <a:t>5.Yıl                 20.000                          20                        4.000                    20.000</a:t>
            </a:r>
          </a:p>
          <a:p>
            <a:endParaRPr lang="tr-TR" b="1" dirty="0" smtClean="0"/>
          </a:p>
          <a:p>
            <a:pPr algn="just"/>
            <a:r>
              <a:rPr lang="tr-TR" dirty="0" smtClean="0">
                <a:latin typeface="Times New Roman" pitchFamily="18" charset="0"/>
                <a:cs typeface="Times New Roman" pitchFamily="18" charset="0"/>
              </a:rPr>
              <a:t>Görüldüğü üzere,  iktisadi kıymetin değeri olan 20.000 TL’den her yıl %20 oranında 4.000 TL amortisman ayrılmakta ve beşinci yıl iktisadi kıymetin değerinin tamamı yok edilmiş olmaktadır.</a:t>
            </a:r>
          </a:p>
          <a:p>
            <a:endParaRPr lang="tr-TR" b="1" dirty="0"/>
          </a:p>
          <a:p>
            <a:r>
              <a:rPr lang="tr-TR" b="1" dirty="0" smtClean="0"/>
              <a:t>1.1.5.1.2.Amortiman </a:t>
            </a:r>
            <a:r>
              <a:rPr lang="tr-TR" b="1" dirty="0"/>
              <a:t>Süresi</a:t>
            </a:r>
            <a:endParaRPr lang="tr-TR" dirty="0"/>
          </a:p>
          <a:p>
            <a:pPr algn="just"/>
            <a:r>
              <a:rPr lang="tr-TR" dirty="0"/>
              <a:t>Amortisman </a:t>
            </a:r>
            <a:r>
              <a:rPr lang="tr-TR" dirty="0" smtClean="0"/>
              <a:t>süresi, VUK ’un </a:t>
            </a:r>
            <a:r>
              <a:rPr lang="tr-TR" dirty="0"/>
              <a:t>320. Maddesi uyarınca (1) rakamının seçilen orana bölünmesi ile bulunur. 01.01.2004 tarihinden önce iktisap edilen iktisadi kıymetler için amortisman süresi bu şekilde bulunmalıdır. </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959112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16632"/>
            <a:ext cx="8280920" cy="7017306"/>
          </a:xfrm>
          <a:prstGeom prst="rect">
            <a:avLst/>
          </a:prstGeom>
        </p:spPr>
        <p:txBody>
          <a:bodyPr wrap="square">
            <a:spAutoFit/>
          </a:bodyPr>
          <a:lstStyle/>
          <a:p>
            <a:pPr algn="just"/>
            <a:r>
              <a:rPr lang="tr-TR" dirty="0"/>
              <a:t>Ancak 5024 sayılı Kanun’la </a:t>
            </a:r>
            <a:r>
              <a:rPr lang="tr-TR" dirty="0" smtClean="0"/>
              <a:t>VUK ’un </a:t>
            </a:r>
            <a:r>
              <a:rPr lang="tr-TR" dirty="0"/>
              <a:t>315.maddesinde amortisman oranlarının Maliye Bakanlığı’nca belirlenecek faydalı ömre göre tespit edileceği şeklinde yapılan değişiklikten sonra 31.12.2003 tarihi sonrası alınan iktisadi kıymetler için bu hükmün anlamı kalmamıştır.</a:t>
            </a:r>
          </a:p>
          <a:p>
            <a:pPr algn="just"/>
            <a:endParaRPr lang="tr-TR" dirty="0" smtClean="0"/>
          </a:p>
          <a:p>
            <a:pPr algn="just"/>
            <a:r>
              <a:rPr lang="tr-TR" dirty="0" smtClean="0"/>
              <a:t>31.12.2003 </a:t>
            </a:r>
            <a:r>
              <a:rPr lang="tr-TR" dirty="0"/>
              <a:t>tarihinden sonra iktisap edilen kıymetlerin faydalı ömürlerine göre amortisman sürelerini hesaplamada Maliye Bakanlığı tarafından belirlenen 333</a:t>
            </a:r>
            <a:r>
              <a:rPr lang="tr-TR" dirty="0" smtClean="0"/>
              <a:t>, 339, 365, 389, 399, 406, 418, 439 </a:t>
            </a:r>
            <a:r>
              <a:rPr lang="tr-TR" dirty="0"/>
              <a:t>ve 458 Sıra No.lu VUK Genel Tebliğinde belirtilmiştir. Tekrardan hesaplamaya gerek yoktur.</a:t>
            </a:r>
            <a:r>
              <a:rPr lang="tr-TR" i="1" dirty="0"/>
              <a:t>  </a:t>
            </a:r>
            <a:r>
              <a:rPr lang="tr-TR" dirty="0"/>
              <a:t>  </a:t>
            </a:r>
            <a:endParaRPr lang="tr-TR" dirty="0" smtClean="0"/>
          </a:p>
          <a:p>
            <a:pPr algn="just"/>
            <a:endParaRPr lang="tr-TR" b="1" dirty="0" smtClean="0"/>
          </a:p>
          <a:p>
            <a:pPr algn="just"/>
            <a:r>
              <a:rPr lang="tr-TR" b="1" dirty="0" smtClean="0"/>
              <a:t>1.1.5.1.3.Azalan </a:t>
            </a:r>
            <a:r>
              <a:rPr lang="tr-TR" b="1" dirty="0"/>
              <a:t>Bakiyeler Usulü</a:t>
            </a:r>
            <a:endParaRPr lang="tr-TR" dirty="0"/>
          </a:p>
          <a:p>
            <a:pPr algn="just"/>
            <a:endParaRPr lang="tr-TR" dirty="0" smtClean="0"/>
          </a:p>
          <a:p>
            <a:pPr algn="just"/>
            <a:r>
              <a:rPr lang="tr-TR" dirty="0" smtClean="0"/>
              <a:t>Azalan </a:t>
            </a:r>
            <a:r>
              <a:rPr lang="tr-TR" dirty="0"/>
              <a:t>bakiyeler usulü ile amortismanı ancak bilanço esasına göre defter tutan mükellefler uygulayabilirler</a:t>
            </a:r>
            <a:r>
              <a:rPr lang="tr-TR" dirty="0" smtClean="0"/>
              <a:t>. Bunların </a:t>
            </a:r>
            <a:r>
              <a:rPr lang="tr-TR" dirty="0"/>
              <a:t>dışında kalan ve işletme esasında defter tutan tüccar ve çiftçiler ile serbest meslek erbabı ve gayrimenkul sermaye iradı sahipleri bu usulde amortisman ayıramazlar.</a:t>
            </a:r>
          </a:p>
          <a:p>
            <a:pPr algn="just"/>
            <a:endParaRPr lang="tr-TR" i="1" dirty="0" smtClean="0"/>
          </a:p>
          <a:p>
            <a:pPr algn="just"/>
            <a:r>
              <a:rPr lang="tr-TR" i="1" dirty="0" smtClean="0"/>
              <a:t>Bu usulün </a:t>
            </a:r>
            <a:r>
              <a:rPr lang="tr-TR" i="1" dirty="0"/>
              <a:t>seçilmesi ihtiyaridir</a:t>
            </a:r>
            <a:r>
              <a:rPr lang="tr-TR" i="1" dirty="0" smtClean="0"/>
              <a:t>.</a:t>
            </a:r>
          </a:p>
          <a:p>
            <a:pPr algn="just"/>
            <a:endParaRPr lang="tr-TR" dirty="0"/>
          </a:p>
          <a:p>
            <a:pPr algn="just"/>
            <a:r>
              <a:rPr lang="tr-TR" dirty="0" smtClean="0"/>
              <a:t>VUK’un </a:t>
            </a:r>
            <a:r>
              <a:rPr lang="tr-TR" dirty="0"/>
              <a:t>315.maddesinde azalan bakiyeler yönteminin uygulanmasında;</a:t>
            </a:r>
          </a:p>
          <a:p>
            <a:pPr lvl="0" algn="just"/>
            <a:r>
              <a:rPr lang="tr-TR" dirty="0"/>
              <a:t>Her yıl, üzerinden amortisman hesaplanacak </a:t>
            </a:r>
            <a:r>
              <a:rPr lang="tr-TR" dirty="0" smtClean="0"/>
              <a:t>değer, önceden </a:t>
            </a:r>
            <a:r>
              <a:rPr lang="tr-TR" dirty="0"/>
              <a:t>ayrılan amortismanlar toplamının(birikmiş amortismanların) kayıtlı değerden çıkarılması ile bulunur</a:t>
            </a:r>
            <a:r>
              <a:rPr lang="tr-TR" dirty="0" smtClean="0"/>
              <a:t>. Bu </a:t>
            </a:r>
            <a:r>
              <a:rPr lang="tr-TR" dirty="0"/>
              <a:t>değere ‘’bakiye değer’’ denilmektedir.</a:t>
            </a:r>
          </a:p>
          <a:p>
            <a:endParaRPr lang="tr-TR" dirty="0"/>
          </a:p>
          <a:p>
            <a:endParaRPr lang="tr-TR" i="1" dirty="0"/>
          </a:p>
        </p:txBody>
      </p:sp>
    </p:spTree>
    <p:extLst>
      <p:ext uri="{BB962C8B-B14F-4D97-AF65-F5344CB8AC3E}">
        <p14:creationId xmlns:p14="http://schemas.microsoft.com/office/powerpoint/2010/main" val="302136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188640"/>
            <a:ext cx="8352928" cy="4247317"/>
          </a:xfrm>
          <a:prstGeom prst="rect">
            <a:avLst/>
          </a:prstGeom>
        </p:spPr>
        <p:txBody>
          <a:bodyPr wrap="square">
            <a:spAutoFit/>
          </a:bodyPr>
          <a:lstStyle/>
          <a:p>
            <a:pPr algn="just"/>
            <a:r>
              <a:rPr lang="tr-TR" i="1" dirty="0"/>
              <a:t>Bu yöntemde uygulanacak amortisman oranı %50’yi aşmamak üzere normal amortisman oranının iki katıdır</a:t>
            </a:r>
            <a:r>
              <a:rPr lang="tr-TR" i="1" dirty="0" smtClean="0"/>
              <a:t>. </a:t>
            </a:r>
            <a:r>
              <a:rPr lang="tr-TR" i="1" dirty="0"/>
              <a:t>B</a:t>
            </a:r>
            <a:r>
              <a:rPr lang="tr-TR" i="1" dirty="0" smtClean="0"/>
              <a:t>u </a:t>
            </a:r>
            <a:r>
              <a:rPr lang="tr-TR" i="1" dirty="0"/>
              <a:t>sınırlama sadece amortisman oranının tavanı içindir. Maliye Bakanlığı’nca belirlenen oranlar için de azalan bakiyeler yöntemi seçilebilir</a:t>
            </a:r>
            <a:r>
              <a:rPr lang="tr-TR" i="1" dirty="0" smtClean="0"/>
              <a:t>. Ancak </a:t>
            </a:r>
            <a:r>
              <a:rPr lang="tr-TR" i="1" dirty="0"/>
              <a:t>bu takdirde de amortisman oranının %50’yi geçmemesi gerekir</a:t>
            </a:r>
            <a:r>
              <a:rPr lang="tr-TR" i="1" dirty="0" smtClean="0"/>
              <a:t>. Binalar </a:t>
            </a:r>
            <a:r>
              <a:rPr lang="tr-TR" i="1" dirty="0"/>
              <a:t>için %2 oran belirlenmişse ,azalan bakiyeler yöntemini kullanan </a:t>
            </a:r>
            <a:r>
              <a:rPr lang="tr-TR" i="1" dirty="0" smtClean="0"/>
              <a:t>mükellef </a:t>
            </a:r>
            <a:r>
              <a:rPr lang="tr-TR" i="1" dirty="0"/>
              <a:t>hesaplamada %4 </a:t>
            </a:r>
            <a:r>
              <a:rPr lang="tr-TR" i="1" dirty="0" smtClean="0"/>
              <a:t>oranını </a:t>
            </a:r>
            <a:r>
              <a:rPr lang="tr-TR" i="1" dirty="0"/>
              <a:t>kullanacaktır</a:t>
            </a:r>
            <a:r>
              <a:rPr lang="tr-TR" i="1" dirty="0" smtClean="0"/>
              <a:t>. Ancak </a:t>
            </a:r>
            <a:r>
              <a:rPr lang="tr-TR" i="1" dirty="0"/>
              <a:t>Maliye </a:t>
            </a:r>
            <a:r>
              <a:rPr lang="tr-TR" i="1" dirty="0" smtClean="0"/>
              <a:t>Bakanlığı’nın %</a:t>
            </a:r>
            <a:r>
              <a:rPr lang="tr-TR" i="1" dirty="0"/>
              <a:t>35 amortisman oranı tespit ettiği bir iktisadi kıymet için azalan bakiyeler yöntemi amortisman uygulanacaksa bu takdirde en fazla %50 oranı </a:t>
            </a:r>
            <a:r>
              <a:rPr lang="tr-TR" i="1" dirty="0" smtClean="0"/>
              <a:t>kullanılır.</a:t>
            </a:r>
          </a:p>
          <a:p>
            <a:endParaRPr lang="tr-TR" b="1" dirty="0"/>
          </a:p>
          <a:p>
            <a:r>
              <a:rPr lang="tr-TR" b="1" dirty="0" smtClean="0"/>
              <a:t>ÖRNEK</a:t>
            </a:r>
            <a:r>
              <a:rPr lang="tr-TR" dirty="0" smtClean="0"/>
              <a:t> </a:t>
            </a:r>
            <a:r>
              <a:rPr lang="tr-TR" b="1" dirty="0"/>
              <a:t>2.   2013 yılı Ocak ayı içerisinde 40.000 TL bedelle alınan bir sabit kıymet için ayrılabilecek amortisman tutarları aşağıdaki tabloda gösterilmiştir. ( Sabit kıymetin normal amortisman oranı %20, dolayısıyla azalan bakiyeler yöntemine göre amortisman oranı %40 olarak dikkate alınmıştır. </a:t>
            </a:r>
            <a:r>
              <a:rPr lang="tr-TR" b="1" dirty="0" smtClean="0"/>
              <a:t>)</a:t>
            </a:r>
          </a:p>
          <a:p>
            <a:endParaRPr lang="tr-TR" dirty="0"/>
          </a:p>
          <a:p>
            <a:endParaRPr lang="tr-TR"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4077073"/>
            <a:ext cx="8208912"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92637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617</TotalTime>
  <Words>3931</Words>
  <Application>Microsoft Office PowerPoint</Application>
  <PresentationFormat>Ekran Gösterisi (4:3)</PresentationFormat>
  <Paragraphs>305</Paragraphs>
  <Slides>34</Slides>
  <Notes>0</Notes>
  <HiddenSlides>0</HiddenSlides>
  <MMClips>0</MMClips>
  <ScaleCrop>false</ScaleCrop>
  <HeadingPairs>
    <vt:vector size="4" baseType="variant">
      <vt:variant>
        <vt:lpstr>Tema</vt:lpstr>
      </vt:variant>
      <vt:variant>
        <vt:i4>2</vt:i4>
      </vt:variant>
      <vt:variant>
        <vt:lpstr>Slayt Başlıkları</vt:lpstr>
      </vt:variant>
      <vt:variant>
        <vt:i4>34</vt:i4>
      </vt:variant>
    </vt:vector>
  </HeadingPairs>
  <TitlesOfParts>
    <vt:vector size="36" baseType="lpstr">
      <vt:lpstr>Bitişiklik</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-=[By NeC]=-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İpek</dc:creator>
  <cp:lastModifiedBy>win7</cp:lastModifiedBy>
  <cp:revision>38</cp:revision>
  <dcterms:created xsi:type="dcterms:W3CDTF">2016-10-26T05:58:22Z</dcterms:created>
  <dcterms:modified xsi:type="dcterms:W3CDTF">2017-03-27T15:08:17Z</dcterms:modified>
</cp:coreProperties>
</file>