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wav" ContentType="audio/wav"/>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 id="2147484128" r:id="rId2"/>
  </p:sldMasterIdLst>
  <p:notesMasterIdLst>
    <p:notesMasterId r:id="rId34"/>
  </p:notesMasterIdLst>
  <p:sldIdLst>
    <p:sldId id="287" r:id="rId3"/>
    <p:sldId id="256" r:id="rId4"/>
    <p:sldId id="257" r:id="rId5"/>
    <p:sldId id="258" r:id="rId6"/>
    <p:sldId id="259" r:id="rId7"/>
    <p:sldId id="260" r:id="rId8"/>
    <p:sldId id="261" r:id="rId9"/>
    <p:sldId id="262" r:id="rId10"/>
    <p:sldId id="263" r:id="rId11"/>
    <p:sldId id="264" r:id="rId12"/>
    <p:sldId id="266" r:id="rId13"/>
    <p:sldId id="265" r:id="rId14"/>
    <p:sldId id="267" r:id="rId15"/>
    <p:sldId id="268" r:id="rId16"/>
    <p:sldId id="269" r:id="rId17"/>
    <p:sldId id="270" r:id="rId18"/>
    <p:sldId id="271" r:id="rId19"/>
    <p:sldId id="272" r:id="rId20"/>
    <p:sldId id="273" r:id="rId21"/>
    <p:sldId id="274" r:id="rId22"/>
    <p:sldId id="275" r:id="rId23"/>
    <p:sldId id="277" r:id="rId24"/>
    <p:sldId id="278" r:id="rId25"/>
    <p:sldId id="279" r:id="rId26"/>
    <p:sldId id="280" r:id="rId27"/>
    <p:sldId id="281" r:id="rId28"/>
    <p:sldId id="282" r:id="rId29"/>
    <p:sldId id="283" r:id="rId30"/>
    <p:sldId id="284" r:id="rId31"/>
    <p:sldId id="285" r:id="rId32"/>
    <p:sldId id="286"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8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9CA197-68C7-4BE3-B58A-1B0C96BAD9E5}" type="datetimeFigureOut">
              <a:rPr lang="tr-TR" smtClean="0"/>
              <a:t>27.03.2017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59F3AA-3BB3-4231-9578-914053364017}" type="slidenum">
              <a:rPr lang="tr-TR" smtClean="0"/>
              <a:t>‹#›</a:t>
            </a:fld>
            <a:endParaRPr lang="tr-TR"/>
          </a:p>
        </p:txBody>
      </p:sp>
    </p:spTree>
    <p:extLst>
      <p:ext uri="{BB962C8B-B14F-4D97-AF65-F5344CB8AC3E}">
        <p14:creationId xmlns:p14="http://schemas.microsoft.com/office/powerpoint/2010/main" val="1096785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859F3AA-3BB3-4231-9578-914053364017}" type="slidenum">
              <a:rPr lang="tr-TR" smtClean="0"/>
              <a:t>1</a:t>
            </a:fld>
            <a:endParaRPr lang="tr-TR"/>
          </a:p>
        </p:txBody>
      </p:sp>
    </p:spTree>
    <p:extLst>
      <p:ext uri="{BB962C8B-B14F-4D97-AF65-F5344CB8AC3E}">
        <p14:creationId xmlns:p14="http://schemas.microsoft.com/office/powerpoint/2010/main" val="1658014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88786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6170551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8098001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080442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423097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837082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812962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343209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B1DEFA8C-F947-479F-BE07-76B6B3F80BF1}" type="slidenum">
              <a:rPr lang="tr-TR" smtClean="0"/>
              <a:pPr/>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89699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5812902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124853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B1DEFA8C-F947-479F-BE07-76B6B3F80BF1}" type="slidenum">
              <a:rPr lang="tr-TR" smtClean="0"/>
              <a:pPr/>
              <a:t>‹#›</a:t>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D9F75050-0E15-4C5B-92B0-66D068882F1F}" type="datetimeFigureOut">
              <a:rPr lang="tr-TR" smtClean="0"/>
              <a:pPr/>
              <a:t>27.03.2017</a:t>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9F75050-0E15-4C5B-92B0-66D068882F1F}" type="datetimeFigureOut">
              <a:rPr lang="tr-TR" smtClean="0"/>
              <a:pPr/>
              <a:t>27.03.2017</a:t>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1DEFA8C-F947-479F-BE07-76B6B3F80BF1}" type="slidenum">
              <a:rPr lang="tr-TR" smtClean="0"/>
              <a:pPr/>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27.03.2017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013323283"/>
      </p:ext>
    </p:extLst>
  </p:cSld>
  <p:clrMap bg1="lt1" tx1="dk1" bg2="lt2" tx2="dk2" accent1="accent1" accent2="accent2" accent3="accent3" accent4="accent4" accent5="accent5" accent6="accent6" hlink="hlink" folHlink="folHlink"/>
  <p:sldLayoutIdLst>
    <p:sldLayoutId id="2147484129" r:id="rId1"/>
    <p:sldLayoutId id="2147484130" r:id="rId2"/>
    <p:sldLayoutId id="2147484131" r:id="rId3"/>
    <p:sldLayoutId id="2147484132" r:id="rId4"/>
    <p:sldLayoutId id="2147484133" r:id="rId5"/>
    <p:sldLayoutId id="2147484134" r:id="rId6"/>
    <p:sldLayoutId id="2147484135" r:id="rId7"/>
    <p:sldLayoutId id="2147484136" r:id="rId8"/>
    <p:sldLayoutId id="2147484137" r:id="rId9"/>
    <p:sldLayoutId id="2147484138" r:id="rId10"/>
    <p:sldLayoutId id="21474841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Microsoft_Word_97_-_2003_Belgesi1.doc"/><Relationship Id="rId4" Type="http://schemas.openxmlformats.org/officeDocument/2006/relationships/oleObject" Target="../embeddings/oleObject1.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Microsoft_Word_97_-_2003_Belgesi3.doc"/><Relationship Id="rId3" Type="http://schemas.openxmlformats.org/officeDocument/2006/relationships/audio" Target="../media/audio1.wav"/><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oleObject" Target="../embeddings/Microsoft_Word_97_-_2003_Belgesi2.doc"/><Relationship Id="rId4" Type="http://schemas.openxmlformats.org/officeDocument/2006/relationships/oleObject" Target="../embeddings/oleObject2.bin"/><Relationship Id="rId9" Type="http://schemas.openxmlformats.org/officeDocument/2006/relationships/image" Target="../media/image6.emf"/></Relationships>
</file>

<file path=ppt/slides/_rels/slide24.xml.rels><?xml version="1.0" encoding="UTF-8" standalone="yes"?>
<Relationships xmlns="http://schemas.openxmlformats.org/package/2006/relationships"><Relationship Id="rId8" Type="http://schemas.openxmlformats.org/officeDocument/2006/relationships/oleObject" Target="../embeddings/Microsoft_Word_97_-_2003_Belgesi5.doc"/><Relationship Id="rId3" Type="http://schemas.openxmlformats.org/officeDocument/2006/relationships/audio" Target="../media/audio1.wav"/><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embeddings/Microsoft_Word_97_-_2003_Belgesi4.doc"/><Relationship Id="rId4" Type="http://schemas.openxmlformats.org/officeDocument/2006/relationships/oleObject" Target="../embeddings/oleObject4.bin"/><Relationship Id="rId9" Type="http://schemas.openxmlformats.org/officeDocument/2006/relationships/image" Target="../media/image8.emf"/></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embeddings/Microsoft_Word_97_-_2003_Belgesi6.doc"/><Relationship Id="rId4" Type="http://schemas.openxmlformats.org/officeDocument/2006/relationships/oleObject" Target="../embeddings/oleObject6.bin"/></Relationships>
</file>

<file path=ppt/slides/_rels/slide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0.emf"/><Relationship Id="rId5" Type="http://schemas.openxmlformats.org/officeDocument/2006/relationships/oleObject" Target="../embeddings/Microsoft_Word_97_-_2003_Belgesi7.doc"/><Relationship Id="rId4" Type="http://schemas.openxmlformats.org/officeDocument/2006/relationships/oleObject" Target="../embeddings/oleObject7.bin"/></Relationships>
</file>

<file path=ppt/slides/_rels/slide2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1.emf"/><Relationship Id="rId5" Type="http://schemas.openxmlformats.org/officeDocument/2006/relationships/oleObject" Target="../embeddings/Microsoft_Word_97_-_2003_Belgesi8.doc"/><Relationship Id="rId4" Type="http://schemas.openxmlformats.org/officeDocument/2006/relationships/oleObject" Target="../embeddings/oleObject8.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Metin kutusu"/>
          <p:cNvSpPr txBox="1"/>
          <p:nvPr/>
        </p:nvSpPr>
        <p:spPr>
          <a:xfrm>
            <a:off x="5143504" y="4500570"/>
            <a:ext cx="3429024" cy="707886"/>
          </a:xfrm>
          <a:prstGeom prst="rect">
            <a:avLst/>
          </a:prstGeom>
          <a:noFill/>
        </p:spPr>
        <p:txBody>
          <a:bodyPr wrap="square" rtlCol="0">
            <a:spAutoFit/>
          </a:bodyPr>
          <a:lstStyle/>
          <a:p>
            <a:pPr algn="just"/>
            <a:r>
              <a:rPr lang="tr-TR" sz="4000" b="1" i="1" dirty="0" smtClean="0">
                <a:latin typeface="Vladimir Script" pitchFamily="66" charset="0"/>
                <a:cs typeface="Times New Roman" pitchFamily="18" charset="0"/>
              </a:rPr>
              <a:t>Musa</a:t>
            </a:r>
            <a:r>
              <a:rPr lang="tr-TR" sz="3200" b="1" i="1" dirty="0" smtClean="0">
                <a:latin typeface="Vladimir Script" pitchFamily="66" charset="0"/>
                <a:cs typeface="Times New Roman" pitchFamily="18" charset="0"/>
              </a:rPr>
              <a:t> TEMEL</a:t>
            </a:r>
            <a:endParaRPr lang="tr-TR" sz="3200" b="1" i="1" dirty="0">
              <a:latin typeface="Vladimir Script" pitchFamily="66" charset="0"/>
              <a:cs typeface="Times New Roman" pitchFamily="18" charset="0"/>
            </a:endParaRPr>
          </a:p>
        </p:txBody>
      </p:sp>
      <p:pic>
        <p:nvPicPr>
          <p:cNvPr id="245762" name="Picture 2" descr="C:\Users\win7\Desktop\doruk grup logo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548680"/>
            <a:ext cx="7272808" cy="395189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solidFill>
                  <a:srgbClr val="00B0F0"/>
                </a:solidFill>
              </a:rPr>
              <a:t>ŞÜPHELİ ALACAKLAR</a:t>
            </a:r>
            <a:r>
              <a:rPr lang="tr-TR" dirty="0" smtClean="0"/>
              <a:t/>
            </a:r>
            <a:br>
              <a:rPr lang="tr-TR" dirty="0" smtClean="0"/>
            </a:br>
            <a:endParaRPr lang="tr-TR" dirty="0"/>
          </a:p>
        </p:txBody>
      </p:sp>
      <p:sp>
        <p:nvSpPr>
          <p:cNvPr id="3" name="2 İçerik Yer Tutucusu"/>
          <p:cNvSpPr>
            <a:spLocks noGrp="1"/>
          </p:cNvSpPr>
          <p:nvPr>
            <p:ph idx="1"/>
          </p:nvPr>
        </p:nvSpPr>
        <p:spPr>
          <a:xfrm>
            <a:off x="304800" y="1357298"/>
            <a:ext cx="8686800" cy="4722827"/>
          </a:xfrm>
        </p:spPr>
        <p:txBody>
          <a:bodyPr>
            <a:normAutofit fontScale="92500" lnSpcReduction="20000"/>
          </a:bodyPr>
          <a:lstStyle/>
          <a:p>
            <a:pPr>
              <a:buNone/>
            </a:pPr>
            <a:endParaRPr lang="tr-TR" dirty="0" smtClean="0"/>
          </a:p>
          <a:p>
            <a:pPr algn="just">
              <a:buNone/>
            </a:pPr>
            <a:r>
              <a:rPr lang="tr-TR" b="1" dirty="0" smtClean="0">
                <a:solidFill>
                  <a:srgbClr val="00B0F0"/>
                </a:solidFill>
              </a:rPr>
              <a:t>   1.Tanımı</a:t>
            </a:r>
            <a:endParaRPr lang="tr-TR" dirty="0" smtClean="0">
              <a:solidFill>
                <a:srgbClr val="00B0F0"/>
              </a:solidFill>
            </a:endParaRPr>
          </a:p>
          <a:p>
            <a:pPr algn="just">
              <a:buNone/>
            </a:pPr>
            <a:r>
              <a:rPr lang="tr-TR" dirty="0" smtClean="0">
                <a:latin typeface="Times New Roman" pitchFamily="18" charset="0"/>
                <a:cs typeface="Times New Roman" pitchFamily="18" charset="0"/>
              </a:rPr>
              <a:t>   </a:t>
            </a:r>
            <a:r>
              <a:rPr lang="tr-TR" i="1" dirty="0" smtClean="0">
                <a:latin typeface="Times New Roman" pitchFamily="18" charset="0"/>
                <a:cs typeface="Times New Roman" pitchFamily="18" charset="0"/>
              </a:rPr>
              <a:t>VUK</a:t>
            </a:r>
            <a:r>
              <a:rPr lang="tr-TR" i="1" dirty="0" smtClean="0"/>
              <a:t> 323.maddede açıkça ifade edilmiştir</a:t>
            </a:r>
            <a:r>
              <a:rPr lang="tr-TR" dirty="0" smtClean="0"/>
              <a:t>:</a:t>
            </a:r>
          </a:p>
          <a:p>
            <a:pPr algn="just"/>
            <a:r>
              <a:rPr lang="tr-TR" dirty="0" smtClean="0"/>
              <a:t>Ticari ve zirai kazancın elde edilmesi ve idame ettirilmesiyle ilgili olmak şartıyla,</a:t>
            </a:r>
          </a:p>
          <a:p>
            <a:pPr lvl="0" algn="just"/>
            <a:r>
              <a:rPr lang="tr-TR" dirty="0" smtClean="0"/>
              <a:t>Dava veya icra safhasında bulunan alacaklar,</a:t>
            </a:r>
          </a:p>
          <a:p>
            <a:pPr lvl="0" algn="just"/>
            <a:r>
              <a:rPr lang="tr-TR" dirty="0" smtClean="0"/>
              <a:t>Yapılan protestoya veya yazı ile bir defadan fazla istenilmesine rağmen ödenmemiş bulunan dava ve icra takibine değmeyecek derecede küçük alacaklar,</a:t>
            </a:r>
          </a:p>
          <a:p>
            <a:pPr algn="just">
              <a:buNone/>
            </a:pPr>
            <a:r>
              <a:rPr lang="tr-TR" dirty="0" smtClean="0"/>
              <a:t>    </a:t>
            </a:r>
            <a:r>
              <a:rPr lang="tr-TR" i="1" dirty="0" smtClean="0"/>
              <a:t>şüpheli alacak </a:t>
            </a:r>
            <a:r>
              <a:rPr lang="tr-TR" dirty="0" smtClean="0"/>
              <a:t>sayılır.</a:t>
            </a:r>
            <a:endParaRPr lang="tr-TR" dirty="0"/>
          </a:p>
        </p:txBody>
      </p:sp>
    </p:spTree>
  </p:cSld>
  <p:clrMapOvr>
    <a:masterClrMapping/>
  </p:clrMapOvr>
  <p:transition>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142984"/>
            <a:ext cx="8686800" cy="5357850"/>
          </a:xfrm>
        </p:spPr>
        <p:txBody>
          <a:bodyPr>
            <a:normAutofit fontScale="70000" lnSpcReduction="20000"/>
          </a:bodyPr>
          <a:lstStyle/>
          <a:p>
            <a:pPr algn="just">
              <a:buNone/>
            </a:pPr>
            <a:r>
              <a:rPr lang="tr-TR" b="1" dirty="0" smtClean="0">
                <a:solidFill>
                  <a:srgbClr val="00B0F0"/>
                </a:solidFill>
                <a:latin typeface="Times New Roman" pitchFamily="18" charset="0"/>
                <a:cs typeface="Times New Roman" pitchFamily="18" charset="0"/>
              </a:rPr>
              <a:t>3.Genel Kurallar</a:t>
            </a:r>
            <a:r>
              <a:rPr lang="tr-TR" b="1" dirty="0" smtClean="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pPr marL="0" indent="0" algn="just">
              <a:buNone/>
            </a:pPr>
            <a:r>
              <a:rPr lang="tr-TR" dirty="0" smtClean="0">
                <a:latin typeface="Times New Roman" pitchFamily="18" charset="0"/>
                <a:cs typeface="Times New Roman" pitchFamily="18" charset="0"/>
              </a:rPr>
              <a:t>Şüpheli alacak karşılığı </a:t>
            </a:r>
            <a:r>
              <a:rPr lang="tr-TR" b="1" i="1" dirty="0" smtClean="0">
                <a:latin typeface="Times New Roman" pitchFamily="18" charset="0"/>
                <a:cs typeface="Times New Roman" pitchFamily="18" charset="0"/>
              </a:rPr>
              <a:t>sadece bilanço esasında </a:t>
            </a:r>
            <a:r>
              <a:rPr lang="tr-TR" dirty="0" smtClean="0">
                <a:latin typeface="Times New Roman" pitchFamily="18" charset="0"/>
                <a:cs typeface="Times New Roman" pitchFamily="18" charset="0"/>
              </a:rPr>
              <a:t>defter tutan mükellefler tarafından ayrılabilir. Çünkü bir alacağın şüpheli olarak zarar hesabına nakli, ancak </a:t>
            </a:r>
            <a:r>
              <a:rPr lang="tr-TR" i="1" dirty="0" smtClean="0">
                <a:latin typeface="Times New Roman" pitchFamily="18" charset="0"/>
                <a:cs typeface="Times New Roman" pitchFamily="18" charset="0"/>
              </a:rPr>
              <a:t>pasifte karşılık </a:t>
            </a:r>
            <a:r>
              <a:rPr lang="tr-TR" dirty="0" smtClean="0">
                <a:latin typeface="Times New Roman" pitchFamily="18" charset="0"/>
                <a:cs typeface="Times New Roman" pitchFamily="18" charset="0"/>
              </a:rPr>
              <a:t>ayrılması suretiyle mümkündür. Bu nedenle </a:t>
            </a:r>
            <a:r>
              <a:rPr lang="tr-TR" i="1" dirty="0" smtClean="0">
                <a:latin typeface="Times New Roman" pitchFamily="18" charset="0"/>
                <a:cs typeface="Times New Roman" pitchFamily="18" charset="0"/>
              </a:rPr>
              <a:t>işletme hesabı esasında defter tutan tüccar ve çiftçilerin </a:t>
            </a:r>
            <a:r>
              <a:rPr lang="tr-TR" dirty="0" smtClean="0">
                <a:latin typeface="Times New Roman" pitchFamily="18" charset="0"/>
                <a:cs typeface="Times New Roman" pitchFamily="18" charset="0"/>
              </a:rPr>
              <a:t>şüpheli alacak için karşılık ayırmaları </a:t>
            </a:r>
            <a:r>
              <a:rPr lang="tr-TR" i="1" dirty="0" smtClean="0">
                <a:latin typeface="Times New Roman" pitchFamily="18" charset="0"/>
                <a:cs typeface="Times New Roman" pitchFamily="18" charset="0"/>
              </a:rPr>
              <a:t>mümkün değildir</a:t>
            </a:r>
            <a:r>
              <a:rPr lang="tr-TR" dirty="0" smtClean="0">
                <a:latin typeface="Times New Roman" pitchFamily="18" charset="0"/>
                <a:cs typeface="Times New Roman" pitchFamily="18" charset="0"/>
              </a:rPr>
              <a:t>.</a:t>
            </a:r>
          </a:p>
          <a:p>
            <a:pPr marL="0" indent="0" algn="just">
              <a:buNone/>
            </a:pPr>
            <a:r>
              <a:rPr lang="tr-TR" dirty="0" smtClean="0">
                <a:latin typeface="Times New Roman" pitchFamily="18" charset="0"/>
                <a:cs typeface="Times New Roman" pitchFamily="18" charset="0"/>
              </a:rPr>
              <a:t>Şüpheli hale gelen alacak ticari ve zirai kazancın elde edilmesi ve idame ettirilmesi ile ilgili olmalıdır. İşletme faaliyetleri dışında doğmuş bir alacağın şüpheli hale gelmesi durumunda karşılık ayrılamaz. Şüpheli alacak karşılığı ayırıp  bunu gider kaydetme olanağının sadece ticari ve zirai işletmelere tanınmış olmasının nedeni de ticari ve zirai kazançlarda elde etmenin </a:t>
            </a:r>
            <a:r>
              <a:rPr lang="tr-TR" b="1" i="1" dirty="0" smtClean="0">
                <a:latin typeface="Times New Roman" pitchFamily="18" charset="0"/>
                <a:cs typeface="Times New Roman" pitchFamily="18" charset="0"/>
              </a:rPr>
              <a:t>tahakkuk esasına </a:t>
            </a:r>
            <a:r>
              <a:rPr lang="tr-TR" dirty="0" smtClean="0">
                <a:latin typeface="Times New Roman" pitchFamily="18" charset="0"/>
                <a:cs typeface="Times New Roman" pitchFamily="18" charset="0"/>
              </a:rPr>
              <a:t>bağlanmış olmasıdır. Satılan mal ve hizmetin bedeli henüz tahsil edilmeden </a:t>
            </a:r>
            <a:r>
              <a:rPr lang="tr-TR" i="1" dirty="0" smtClean="0">
                <a:latin typeface="Times New Roman" pitchFamily="18" charset="0"/>
                <a:cs typeface="Times New Roman" pitchFamily="18" charset="0"/>
              </a:rPr>
              <a:t>hasılata intikal ettirilmekte </a:t>
            </a:r>
            <a:r>
              <a:rPr lang="tr-TR" dirty="0" smtClean="0">
                <a:latin typeface="Times New Roman" pitchFamily="18" charset="0"/>
                <a:cs typeface="Times New Roman" pitchFamily="18" charset="0"/>
              </a:rPr>
              <a:t>ve dönem karının oluşumunu etkilemektedir. Kısaca, şüpheli alacağın zarar kaydı, kazanç tespitindeki tahakkuk esasını düzenleyen bir esastır. Buna göre, şüpheli alacağın zarar yazılabilmesi için, karın oluşumunu etkilemiş, yani daha önce tahakkuk esasına göre hasılat hesaplarına intikal ettirilmiş olması gerekmektedir.</a:t>
            </a:r>
            <a:endParaRPr lang="tr-TR" dirty="0">
              <a:latin typeface="Times New Roman" pitchFamily="18" charset="0"/>
              <a:cs typeface="Times New Roman" pitchFamily="18" charset="0"/>
            </a:endParaRPr>
          </a:p>
        </p:txBody>
      </p:sp>
    </p:spTree>
  </p:cSld>
  <p:clrMapOvr>
    <a:masterClrMapping/>
  </p:clrMapOvr>
  <p:transition>
    <p:wheel spokes="3"/>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142984"/>
            <a:ext cx="8686800" cy="5072098"/>
          </a:xfrm>
        </p:spPr>
        <p:txBody>
          <a:bodyPr>
            <a:normAutofit lnSpcReduction="10000"/>
          </a:bodyPr>
          <a:lstStyle/>
          <a:p>
            <a:pPr algn="just">
              <a:buNone/>
            </a:pPr>
            <a:r>
              <a:rPr lang="tr-TR" b="1" dirty="0" smtClean="0">
                <a:solidFill>
                  <a:srgbClr val="00B0F0"/>
                </a:solidFill>
              </a:rPr>
              <a:t>   2.Özellikleri</a:t>
            </a:r>
            <a:endParaRPr lang="tr-TR" dirty="0" smtClean="0">
              <a:solidFill>
                <a:srgbClr val="00B0F0"/>
              </a:solidFill>
            </a:endParaRPr>
          </a:p>
          <a:p>
            <a:pPr algn="just">
              <a:buNone/>
            </a:pPr>
            <a:r>
              <a:rPr lang="tr-TR" dirty="0" smtClean="0"/>
              <a:t>   Şüpheli alacaklar ile değersiz alacaklar arasındaki temel ayrım </a:t>
            </a:r>
            <a:r>
              <a:rPr lang="tr-TR" b="1" i="1" dirty="0" smtClean="0"/>
              <a:t>tahsil imkanı </a:t>
            </a:r>
            <a:r>
              <a:rPr lang="tr-TR" dirty="0" smtClean="0"/>
              <a:t>noktasıdır. Değersiz alacaklar için hiçbir tahsil imkanı bulunmamasına rağmen, şüpheli alacaklarda küçük de olsa tahsil ihtimali bulunmaktadır. Bu nedenle değersiz alacaklar doğrudan gider yazılırken şüpheli alacakların daha sonra tahsil edildiğinde gelir yazılabilmesini takip amacıyla karşılık ayırmak suretiyle </a:t>
            </a:r>
            <a:r>
              <a:rPr lang="tr-TR" i="1" dirty="0" smtClean="0"/>
              <a:t>zarar</a:t>
            </a:r>
            <a:r>
              <a:rPr lang="tr-TR" dirty="0" smtClean="0"/>
              <a:t> yazılması gerekmektedir.</a:t>
            </a:r>
          </a:p>
          <a:p>
            <a:endParaRPr lang="tr-TR" dirty="0"/>
          </a:p>
        </p:txBody>
      </p:sp>
    </p:spTree>
  </p:cSld>
  <p:clrMapOvr>
    <a:masterClrMapping/>
  </p:clrMapOvr>
  <p:transition>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285860"/>
            <a:ext cx="8686800" cy="5143536"/>
          </a:xfrm>
        </p:spPr>
        <p:txBody>
          <a:bodyPr>
            <a:normAutofit fontScale="85000" lnSpcReduction="10000"/>
          </a:bodyPr>
          <a:lstStyle/>
          <a:p>
            <a:pPr marL="0" lvl="0" indent="0" algn="just">
              <a:buNone/>
            </a:pPr>
            <a:r>
              <a:rPr lang="tr-TR" dirty="0" smtClean="0">
                <a:latin typeface="Times New Roman" pitchFamily="18" charset="0"/>
                <a:cs typeface="Times New Roman" pitchFamily="18" charset="0"/>
              </a:rPr>
              <a:t>Alacak </a:t>
            </a:r>
            <a:r>
              <a:rPr lang="tr-TR" b="1" i="1" dirty="0" smtClean="0">
                <a:latin typeface="Times New Roman" pitchFamily="18" charset="0"/>
                <a:cs typeface="Times New Roman" pitchFamily="18" charset="0"/>
              </a:rPr>
              <a:t>teminatsız</a:t>
            </a:r>
            <a:r>
              <a:rPr lang="tr-TR" dirty="0" smtClean="0">
                <a:latin typeface="Times New Roman" pitchFamily="18" charset="0"/>
                <a:cs typeface="Times New Roman" pitchFamily="18" charset="0"/>
              </a:rPr>
              <a:t> olmalıdır; teminata bağlanmış alacaklarda alacağın şüpheli hale geldiğini ileri sürüp karşılık ayırmak mümkün değildir. Alacağın bir kısmı teminatlı ise ancak </a:t>
            </a:r>
            <a:r>
              <a:rPr lang="tr-TR" i="1" dirty="0" smtClean="0">
                <a:latin typeface="Times New Roman" pitchFamily="18" charset="0"/>
                <a:cs typeface="Times New Roman" pitchFamily="18" charset="0"/>
              </a:rPr>
              <a:t>teminatsız kısım </a:t>
            </a:r>
            <a:r>
              <a:rPr lang="tr-TR" dirty="0" smtClean="0">
                <a:latin typeface="Times New Roman" pitchFamily="18" charset="0"/>
                <a:cs typeface="Times New Roman" pitchFamily="18" charset="0"/>
              </a:rPr>
              <a:t>için karşılık ayrılabilir. Şahsi kefalet de bir nevi teminattır. Kefalette karşılık ayrılabilmesi için asıl borçludan sonra kefil hakkında da takibat yapılmış ve buna rağmen alacağın tahsil edilememiş olması gerekir.</a:t>
            </a:r>
          </a:p>
          <a:p>
            <a:pPr marL="0" lvl="0" indent="0" algn="just">
              <a:buNone/>
            </a:pPr>
            <a:r>
              <a:rPr lang="tr-TR" dirty="0" smtClean="0">
                <a:latin typeface="Times New Roman" pitchFamily="18" charset="0"/>
                <a:cs typeface="Times New Roman" pitchFamily="18" charset="0"/>
              </a:rPr>
              <a:t>Kamu idare ve müesseselerinden doğan alacağın zamanında tahsil edilememesi halinde, bu alacağın tahsilinin tehlikeye düştüğünden söz edilemeyeceğinden bu durumdaki alacaklarla ilgili olarak karşılık ayırmak için yeterli sebebin olmadığı anlaşılır.</a:t>
            </a:r>
          </a:p>
          <a:p>
            <a:endParaRPr lang="tr-TR" dirty="0"/>
          </a:p>
        </p:txBody>
      </p:sp>
    </p:spTree>
  </p:cSld>
  <p:clrMapOvr>
    <a:masterClrMapping/>
  </p:clrMapOvr>
  <p:transition>
    <p:strip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142984"/>
            <a:ext cx="8686800" cy="5429288"/>
          </a:xfrm>
        </p:spPr>
        <p:txBody>
          <a:bodyPr>
            <a:noAutofit/>
          </a:bodyPr>
          <a:lstStyle/>
          <a:p>
            <a:pPr algn="just">
              <a:buNone/>
            </a:pPr>
            <a:r>
              <a:rPr lang="tr-TR" sz="2000" b="1" dirty="0" smtClean="0">
                <a:solidFill>
                  <a:srgbClr val="00B0F0"/>
                </a:solidFill>
                <a:latin typeface="Times New Roman" pitchFamily="18" charset="0"/>
                <a:cs typeface="Times New Roman" pitchFamily="18" charset="0"/>
              </a:rPr>
              <a:t>     2.Özel Kurallar</a:t>
            </a:r>
            <a:endParaRPr lang="tr-TR" sz="2000" dirty="0" smtClean="0">
              <a:solidFill>
                <a:srgbClr val="00B0F0"/>
              </a:solidFill>
              <a:latin typeface="Times New Roman" pitchFamily="18" charset="0"/>
              <a:cs typeface="Times New Roman" pitchFamily="18" charset="0"/>
            </a:endParaRPr>
          </a:p>
          <a:p>
            <a:pPr algn="just">
              <a:buNone/>
            </a:pPr>
            <a:r>
              <a:rPr lang="tr-TR" sz="2000" dirty="0" smtClean="0">
                <a:solidFill>
                  <a:schemeClr val="tx1"/>
                </a:solidFill>
                <a:latin typeface="Times New Roman" pitchFamily="18" charset="0"/>
                <a:cs typeface="Times New Roman" pitchFamily="18" charset="0"/>
              </a:rPr>
              <a:t>     Şüpheli alacak karşılığı ayrılabilmesi için </a:t>
            </a:r>
            <a:r>
              <a:rPr lang="tr-TR" sz="2000" i="1" dirty="0" smtClean="0">
                <a:solidFill>
                  <a:schemeClr val="tx1"/>
                </a:solidFill>
                <a:latin typeface="Times New Roman" pitchFamily="18" charset="0"/>
                <a:cs typeface="Times New Roman" pitchFamily="18" charset="0"/>
              </a:rPr>
              <a:t>asıl önemli husus</a:t>
            </a:r>
            <a:r>
              <a:rPr lang="tr-TR" sz="2000" dirty="0" smtClean="0">
                <a:solidFill>
                  <a:schemeClr val="tx1"/>
                </a:solidFill>
                <a:latin typeface="Times New Roman" pitchFamily="18" charset="0"/>
                <a:cs typeface="Times New Roman" pitchFamily="18" charset="0"/>
              </a:rPr>
              <a:t>, alacağın tahsilinin şüpheli hale geldiğinin tespit edilmesidir. Alacaklı ile borçlu arasında alacağın varlığı, tutarı veya vadesi konusunda bir anlaşmazlık doğmuş ve alacağın mahkemede dava konusu edilmiş olması veya icra takibine girişilmiş bulunması hallerinde alacak şüphelidir. Bir alacağın şüpheli niteliğini kazanabilmesi için dava veya icra takibi başvurusundan sonra davanın mahkemede görülmekte olması, icraya intikal eden ihtilafın da ödeme emrine bağlanmış olması gerekir. İkinci grup ise küçük tutarlı alacaklardır. Örneğin, dava veya icra takibatı için yapılacak giderlerin alacak tutarından fazla olması durumunda alacağın dava ve icra takibine değmeyeceğine karar verilebilir. Küçük tutarlı alacakların şüpheli alacak sayılmaları için protesto edilmelerine ve yazı ile birden fazla kez istenilmelerine rağmen borçlu tarafından ödenmemiş olmaları gerekir.</a:t>
            </a:r>
          </a:p>
          <a:p>
            <a:pPr algn="just">
              <a:buNone/>
            </a:pPr>
            <a:r>
              <a:rPr lang="tr-TR" sz="2000" dirty="0" smtClean="0">
                <a:solidFill>
                  <a:schemeClr val="tx1"/>
                </a:solidFill>
                <a:latin typeface="Times New Roman" pitchFamily="18" charset="0"/>
                <a:cs typeface="Times New Roman" pitchFamily="18" charset="0"/>
              </a:rPr>
              <a:t>     Şüpheli alacak ileri ki dönemlerde tahsil edildiği halde dönem kazancına ilave edilir.</a:t>
            </a:r>
          </a:p>
          <a:p>
            <a:endParaRPr lang="tr-TR" sz="2000" dirty="0"/>
          </a:p>
        </p:txBody>
      </p:sp>
    </p:spTree>
  </p:cSld>
  <p:clrMapOvr>
    <a:masterClrMapping/>
  </p:clrMapOvr>
  <p:transition>
    <p:diamon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214422"/>
            <a:ext cx="8686800" cy="5286412"/>
          </a:xfrm>
        </p:spPr>
        <p:txBody>
          <a:bodyPr>
            <a:normAutofit fontScale="77500" lnSpcReduction="20000"/>
          </a:bodyPr>
          <a:lstStyle/>
          <a:p>
            <a:pPr algn="just">
              <a:buNone/>
            </a:pPr>
            <a:r>
              <a:rPr lang="tr-TR" b="1" dirty="0" smtClean="0">
                <a:solidFill>
                  <a:srgbClr val="00B0F0"/>
                </a:solidFill>
                <a:latin typeface="Times New Roman" pitchFamily="18" charset="0"/>
                <a:cs typeface="Times New Roman" pitchFamily="18" charset="0"/>
              </a:rPr>
              <a:t>    4. Şüpheli Alacaklar İçin Karşılık Ayrılması</a:t>
            </a:r>
            <a:endParaRPr lang="tr-TR" dirty="0" smtClean="0">
              <a:solidFill>
                <a:srgbClr val="00B0F0"/>
              </a:solidFill>
              <a:latin typeface="Times New Roman" pitchFamily="18" charset="0"/>
              <a:cs typeface="Times New Roman" pitchFamily="18" charset="0"/>
            </a:endParaRPr>
          </a:p>
          <a:p>
            <a:pPr marL="0" indent="0" algn="just">
              <a:buNone/>
            </a:pPr>
            <a:r>
              <a:rPr lang="tr-TR" dirty="0" smtClean="0">
                <a:latin typeface="Times New Roman" pitchFamily="18" charset="0"/>
                <a:cs typeface="Times New Roman" pitchFamily="18" charset="0"/>
              </a:rPr>
              <a:t>İşletmeler, şüpheli hale gelen alacakları için değerleme gününün </a:t>
            </a:r>
            <a:r>
              <a:rPr lang="tr-TR" i="1" dirty="0" smtClean="0">
                <a:latin typeface="Times New Roman" pitchFamily="18" charset="0"/>
                <a:cs typeface="Times New Roman" pitchFamily="18" charset="0"/>
              </a:rPr>
              <a:t>tasarruf değerine </a:t>
            </a:r>
            <a:r>
              <a:rPr lang="tr-TR" dirty="0" smtClean="0">
                <a:latin typeface="Times New Roman" pitchFamily="18" charset="0"/>
                <a:cs typeface="Times New Roman" pitchFamily="18" charset="0"/>
              </a:rPr>
              <a:t>göre karşılık ayırabilirler. Öte yandan şüpheli alacak karşılığı şüpheli alacak tutarından fazla olamaz.Takip aşamasında tahakkuk ettirilen faiz,komisyon v.b. tutarlar alacak tutarına eklenmedikçe bu tutarlar için </a:t>
            </a:r>
            <a:r>
              <a:rPr lang="tr-TR" i="1" dirty="0" smtClean="0">
                <a:latin typeface="Times New Roman" pitchFamily="18" charset="0"/>
                <a:cs typeface="Times New Roman" pitchFamily="18" charset="0"/>
              </a:rPr>
              <a:t>karşılık ayrılamaz</a:t>
            </a:r>
            <a:r>
              <a:rPr lang="tr-TR" dirty="0" smtClean="0">
                <a:latin typeface="Times New Roman" pitchFamily="18" charset="0"/>
                <a:cs typeface="Times New Roman" pitchFamily="18" charset="0"/>
              </a:rPr>
              <a:t>.</a:t>
            </a:r>
          </a:p>
          <a:p>
            <a:pPr marL="0" lvl="0" indent="0" algn="just">
              <a:buClr>
                <a:srgbClr val="F0A22E"/>
              </a:buClr>
              <a:buNone/>
            </a:pPr>
            <a:r>
              <a:rPr lang="tr-TR" dirty="0" smtClean="0">
                <a:latin typeface="Times New Roman" pitchFamily="18" charset="0"/>
                <a:cs typeface="Times New Roman" pitchFamily="18" charset="0"/>
              </a:rPr>
              <a:t>İşletmeler şüpheli alacak karşılığı ayırıp ayırmamakta </a:t>
            </a:r>
            <a:r>
              <a:rPr lang="tr-TR" i="1" dirty="0" smtClean="0">
                <a:latin typeface="Times New Roman" pitchFamily="18" charset="0"/>
                <a:cs typeface="Times New Roman" pitchFamily="18" charset="0"/>
              </a:rPr>
              <a:t>serbesttirler</a:t>
            </a:r>
            <a:r>
              <a:rPr lang="tr-TR" dirty="0" smtClean="0">
                <a:latin typeface="Times New Roman" pitchFamily="18" charset="0"/>
                <a:cs typeface="Times New Roman" pitchFamily="18" charset="0"/>
              </a:rPr>
              <a:t>.Ancak karşılık ayrılması halinde karşılığın hangi alacağa ait olduğu karşılık hesabında gösterilmelidir. Şüpheli alacak karşılığı ancak alacağın şüpheli hale geldiği yıl için ayrılabilir. Alacağın şüpheli hale geldiği yılda karşılık ayırmayan işletmeler, daha sonraki yıllarda bu </a:t>
            </a:r>
            <a:r>
              <a:rPr lang="tr-TR" i="1" dirty="0" smtClean="0">
                <a:latin typeface="Times New Roman" pitchFamily="18" charset="0"/>
                <a:cs typeface="Times New Roman" pitchFamily="18" charset="0"/>
              </a:rPr>
              <a:t>haklarını kaybederler</a:t>
            </a:r>
            <a:r>
              <a:rPr lang="tr-TR" dirty="0" smtClean="0">
                <a:latin typeface="Times New Roman" pitchFamily="18" charset="0"/>
                <a:cs typeface="Times New Roman" pitchFamily="18" charset="0"/>
              </a:rPr>
              <a:t>.</a:t>
            </a:r>
            <a:r>
              <a:rPr lang="tr-TR" sz="3100" dirty="0">
                <a:solidFill>
                  <a:srgbClr val="4E3B30"/>
                </a:solidFill>
                <a:latin typeface="Times New Roman" pitchFamily="18" charset="0"/>
                <a:cs typeface="Times New Roman" pitchFamily="18" charset="0"/>
              </a:rPr>
              <a:t> Bu durum da </a:t>
            </a:r>
            <a:r>
              <a:rPr lang="tr-TR" sz="3100" i="1" dirty="0">
                <a:solidFill>
                  <a:srgbClr val="4E3B30"/>
                </a:solidFill>
                <a:latin typeface="Times New Roman" pitchFamily="18" charset="0"/>
                <a:cs typeface="Times New Roman" pitchFamily="18" charset="0"/>
              </a:rPr>
              <a:t>dönemsellik</a:t>
            </a:r>
            <a:r>
              <a:rPr lang="tr-TR" sz="3100" dirty="0">
                <a:solidFill>
                  <a:srgbClr val="4E3B30"/>
                </a:solidFill>
                <a:latin typeface="Times New Roman" pitchFamily="18" charset="0"/>
                <a:cs typeface="Times New Roman" pitchFamily="18" charset="0"/>
              </a:rPr>
              <a:t> esasının bir </a:t>
            </a:r>
            <a:r>
              <a:rPr lang="tr-TR" sz="3100" dirty="0" smtClean="0">
                <a:solidFill>
                  <a:srgbClr val="4E3B30"/>
                </a:solidFill>
                <a:latin typeface="Times New Roman" pitchFamily="18" charset="0"/>
                <a:cs typeface="Times New Roman" pitchFamily="18" charset="0"/>
              </a:rPr>
              <a:t>sonucudur.</a:t>
            </a:r>
            <a:endParaRPr lang="tr-TR" dirty="0">
              <a:latin typeface="Times New Roman" pitchFamily="18" charset="0"/>
              <a:cs typeface="Times New Roman" pitchFamily="18" charset="0"/>
            </a:endParaRPr>
          </a:p>
          <a:p>
            <a:pPr marL="0" lvl="0" indent="0" algn="just">
              <a:buClr>
                <a:srgbClr val="F0A22E"/>
              </a:buClr>
              <a:buNone/>
            </a:pPr>
            <a:r>
              <a:rPr lang="tr-TR" dirty="0" smtClean="0">
                <a:latin typeface="Times New Roman" pitchFamily="18" charset="0"/>
                <a:cs typeface="Times New Roman" pitchFamily="18" charset="0"/>
              </a:rPr>
              <a:t>Şüpheli alacaklar için karşılık ayrılmadan zarar yazılması </a:t>
            </a:r>
            <a:r>
              <a:rPr lang="tr-TR" i="1" dirty="0" smtClean="0">
                <a:latin typeface="Times New Roman" pitchFamily="18" charset="0"/>
                <a:cs typeface="Times New Roman" pitchFamily="18" charset="0"/>
              </a:rPr>
              <a:t>mümkün değildir.</a:t>
            </a:r>
            <a:endParaRPr lang="tr-TR"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214422"/>
            <a:ext cx="8686800" cy="5429288"/>
          </a:xfrm>
        </p:spPr>
        <p:txBody>
          <a:bodyPr>
            <a:normAutofit fontScale="62500" lnSpcReduction="20000"/>
          </a:bodyPr>
          <a:lstStyle/>
          <a:p>
            <a:pPr algn="just">
              <a:buNone/>
            </a:pPr>
            <a:r>
              <a:rPr lang="tr-TR" b="1" dirty="0" smtClean="0">
                <a:solidFill>
                  <a:srgbClr val="00B0F0"/>
                </a:solidFill>
                <a:latin typeface="Times New Roman" pitchFamily="18" charset="0"/>
                <a:cs typeface="Times New Roman" pitchFamily="18" charset="0"/>
              </a:rPr>
              <a:t>     5.Şüpheli Alacaklarda Özellik Gösteren Durumlar</a:t>
            </a:r>
            <a:endParaRPr lang="tr-TR" dirty="0" smtClean="0">
              <a:solidFill>
                <a:srgbClr val="00B0F0"/>
              </a:solidFill>
              <a:latin typeface="Times New Roman" pitchFamily="18" charset="0"/>
              <a:cs typeface="Times New Roman" pitchFamily="18" charset="0"/>
            </a:endParaRPr>
          </a:p>
          <a:p>
            <a:pPr algn="just">
              <a:buNone/>
            </a:pPr>
            <a:r>
              <a:rPr lang="tr-TR" b="1" dirty="0" smtClean="0">
                <a:solidFill>
                  <a:srgbClr val="00B0F0"/>
                </a:solidFill>
                <a:latin typeface="Times New Roman" pitchFamily="18" charset="0"/>
                <a:cs typeface="Times New Roman" pitchFamily="18" charset="0"/>
              </a:rPr>
              <a:t>     a)Verilen Avanslar</a:t>
            </a:r>
            <a:endParaRPr lang="tr-TR" dirty="0" smtClean="0">
              <a:solidFill>
                <a:srgbClr val="00B0F0"/>
              </a:solidFill>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Mal temini veya hizmet ifasından önce satış bedeline mahsuben yapılan ödemeler, ticari faaliyetle ilişkili bulunmakla birlikte, daha önce hasılat hesaplarına intikal ettirilmediği için karşılık ayrılmak suretiyle zarar yazılması mümkün bulunmamaktadır.</a:t>
            </a:r>
          </a:p>
          <a:p>
            <a:pPr algn="just">
              <a:buNone/>
            </a:pPr>
            <a:r>
              <a:rPr lang="tr-TR" b="1" dirty="0" smtClean="0">
                <a:solidFill>
                  <a:srgbClr val="00B0F0"/>
                </a:solidFill>
                <a:latin typeface="Times New Roman" pitchFamily="18" charset="0"/>
                <a:cs typeface="Times New Roman" pitchFamily="18" charset="0"/>
              </a:rPr>
              <a:t>     b)Tahsil Edilemeyen Katma</a:t>
            </a:r>
            <a:r>
              <a:rPr lang="tr-TR" dirty="0" smtClean="0">
                <a:solidFill>
                  <a:srgbClr val="00B0F0"/>
                </a:solidFill>
                <a:latin typeface="Times New Roman" pitchFamily="18" charset="0"/>
                <a:cs typeface="Times New Roman" pitchFamily="18" charset="0"/>
              </a:rPr>
              <a:t> </a:t>
            </a:r>
            <a:r>
              <a:rPr lang="tr-TR" b="1" dirty="0" smtClean="0">
                <a:solidFill>
                  <a:srgbClr val="00B0F0"/>
                </a:solidFill>
                <a:latin typeface="Times New Roman" pitchFamily="18" charset="0"/>
                <a:cs typeface="Times New Roman" pitchFamily="18" charset="0"/>
              </a:rPr>
              <a:t>Değer Vergisi</a:t>
            </a:r>
            <a:endParaRPr lang="tr-TR" dirty="0" smtClean="0">
              <a:solidFill>
                <a:srgbClr val="00B0F0"/>
              </a:solidFill>
              <a:latin typeface="Times New Roman" pitchFamily="18" charset="0"/>
              <a:cs typeface="Times New Roman" pitchFamily="18" charset="0"/>
            </a:endParaRPr>
          </a:p>
          <a:p>
            <a:pPr algn="just">
              <a:buNone/>
            </a:pPr>
            <a:r>
              <a:rPr lang="tr-TR" i="1" dirty="0" smtClean="0">
                <a:latin typeface="Times New Roman" pitchFamily="18" charset="0"/>
                <a:cs typeface="Times New Roman" pitchFamily="18" charset="0"/>
              </a:rPr>
              <a:t>     334 Sıra no.lu VUK Genel Tebliği’nde, </a:t>
            </a:r>
            <a:r>
              <a:rPr lang="tr-TR" dirty="0" smtClean="0">
                <a:latin typeface="Times New Roman" pitchFamily="18" charset="0"/>
                <a:cs typeface="Times New Roman" pitchFamily="18" charset="0"/>
              </a:rPr>
              <a:t>katma değer vergisinin ekonomik faaliyetlerin </a:t>
            </a:r>
            <a:r>
              <a:rPr lang="tr-TR" i="1" dirty="0" smtClean="0">
                <a:latin typeface="Times New Roman" pitchFamily="18" charset="0"/>
                <a:cs typeface="Times New Roman" pitchFamily="18" charset="0"/>
              </a:rPr>
              <a:t>doğal bir sonucu </a:t>
            </a:r>
            <a:r>
              <a:rPr lang="tr-TR" dirty="0" smtClean="0">
                <a:latin typeface="Times New Roman" pitchFamily="18" charset="0"/>
                <a:cs typeface="Times New Roman" pitchFamily="18" charset="0"/>
              </a:rPr>
              <a:t>olarak ortaya çıktığını, işletmenin alışları sırasında </a:t>
            </a:r>
            <a:r>
              <a:rPr lang="tr-TR" i="1" dirty="0" smtClean="0">
                <a:latin typeface="Times New Roman" pitchFamily="18" charset="0"/>
                <a:cs typeface="Times New Roman" pitchFamily="18" charset="0"/>
              </a:rPr>
              <a:t>ödendiğini,</a:t>
            </a:r>
            <a:r>
              <a:rPr lang="tr-TR" dirty="0" smtClean="0">
                <a:latin typeface="Times New Roman" pitchFamily="18" charset="0"/>
                <a:cs typeface="Times New Roman" pitchFamily="18" charset="0"/>
              </a:rPr>
              <a:t> işletme alacaklarının bir unsurunu teşkil eden doğrudan doğruya mal(veya hizmet) teslimi (veya ifasından) kaynaklanan bir alacak olduğunu, </a:t>
            </a:r>
            <a:r>
              <a:rPr lang="tr-TR" dirty="0" err="1" smtClean="0">
                <a:latin typeface="Times New Roman" pitchFamily="18" charset="0"/>
                <a:cs typeface="Times New Roman" pitchFamily="18" charset="0"/>
              </a:rPr>
              <a:t>VUK’un</a:t>
            </a:r>
            <a:r>
              <a:rPr lang="tr-TR" dirty="0" smtClean="0">
                <a:latin typeface="Times New Roman" pitchFamily="18" charset="0"/>
                <a:cs typeface="Times New Roman" pitchFamily="18" charset="0"/>
              </a:rPr>
              <a:t> 323.maddesinde belirtilen şartların mevcut olması, alacağın ilgili dönemin kayıtlarına girmesi ve KDV beyannamelerinde beyan edilmesi halinde </a:t>
            </a:r>
            <a:r>
              <a:rPr lang="tr-TR" i="1" dirty="0" smtClean="0">
                <a:latin typeface="Times New Roman" pitchFamily="18" charset="0"/>
                <a:cs typeface="Times New Roman" pitchFamily="18" charset="0"/>
              </a:rPr>
              <a:t>karşılık ayrılabileceği </a:t>
            </a:r>
            <a:r>
              <a:rPr lang="tr-TR" dirty="0" smtClean="0">
                <a:latin typeface="Times New Roman" pitchFamily="18" charset="0"/>
                <a:cs typeface="Times New Roman" pitchFamily="18" charset="0"/>
              </a:rPr>
              <a:t>belirtilmiştir.</a:t>
            </a:r>
          </a:p>
          <a:p>
            <a:pPr algn="just">
              <a:buNone/>
            </a:pPr>
            <a:r>
              <a:rPr lang="tr-TR" b="1" dirty="0" smtClean="0">
                <a:solidFill>
                  <a:srgbClr val="00B0F0"/>
                </a:solidFill>
                <a:latin typeface="Times New Roman" pitchFamily="18" charset="0"/>
                <a:cs typeface="Times New Roman" pitchFamily="18" charset="0"/>
              </a:rPr>
              <a:t>     c)Mevduat ve Repo</a:t>
            </a:r>
            <a:endParaRPr lang="tr-TR" dirty="0" smtClean="0">
              <a:solidFill>
                <a:srgbClr val="00B0F0"/>
              </a:solidFill>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İşletme için vade sonunda bir gelir getirmesi beklenilen veya saklama amacıyla da olsa bankaya yatırılan mevduatların tahsilinde güçlük bulunması durumunda </a:t>
            </a:r>
            <a:r>
              <a:rPr lang="tr-TR" i="1" dirty="0" smtClean="0">
                <a:latin typeface="Times New Roman" pitchFamily="18" charset="0"/>
                <a:cs typeface="Times New Roman" pitchFamily="18" charset="0"/>
              </a:rPr>
              <a:t>karşılık ayrılması söz konusu olamaz</a:t>
            </a:r>
            <a:r>
              <a:rPr lang="tr-TR" dirty="0" smtClean="0">
                <a:latin typeface="Times New Roman" pitchFamily="18" charset="0"/>
                <a:cs typeface="Times New Roman" pitchFamily="18" charset="0"/>
              </a:rPr>
              <a:t>.</a:t>
            </a:r>
          </a:p>
          <a:p>
            <a:endParaRPr lang="tr-TR" dirty="0"/>
          </a:p>
        </p:txBody>
      </p:sp>
    </p:spTree>
  </p:cSld>
  <p:clrMapOvr>
    <a:masterClrMapping/>
  </p:clrMapOvr>
  <p:transition>
    <p:plu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142984"/>
            <a:ext cx="8686800" cy="5429288"/>
          </a:xfrm>
        </p:spPr>
        <p:txBody>
          <a:bodyPr>
            <a:normAutofit fontScale="62500" lnSpcReduction="20000"/>
          </a:bodyPr>
          <a:lstStyle/>
          <a:p>
            <a:pPr algn="just">
              <a:buNone/>
            </a:pPr>
            <a:r>
              <a:rPr lang="tr-TR" b="1" dirty="0" smtClean="0">
                <a:solidFill>
                  <a:srgbClr val="00B0F0"/>
                </a:solidFill>
                <a:latin typeface="Times New Roman" pitchFamily="18" charset="0"/>
                <a:cs typeface="Times New Roman" pitchFamily="18" charset="0"/>
              </a:rPr>
              <a:t>     d)Yurt Dışı Alacaklara Karşılık Ayrılması</a:t>
            </a:r>
            <a:endParaRPr lang="tr-TR" dirty="0" smtClean="0">
              <a:solidFill>
                <a:srgbClr val="00B0F0"/>
              </a:solidFill>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Yurt dışından olan alacakların şüpheli hale geldiğinin ispatlanması için ticari iş yapılan firmanın mukim olduğu ülkenin mahkemelerinde dava açılması veya icra takibinde bulunulması ve ilgili belgelerin dış temsilciliklerimize onaylatılması gerekmektedir.</a:t>
            </a:r>
          </a:p>
          <a:p>
            <a:pPr algn="just">
              <a:buNone/>
            </a:pPr>
            <a:r>
              <a:rPr lang="tr-TR" dirty="0" smtClean="0">
                <a:latin typeface="Times New Roman" pitchFamily="18" charset="0"/>
                <a:cs typeface="Times New Roman" pitchFamily="18" charset="0"/>
              </a:rPr>
              <a:t>     Yabancı para cinsinden olan alacaklar için de kanunda öngörülen takibat süreci işletilmek şartı ile </a:t>
            </a:r>
            <a:r>
              <a:rPr lang="tr-TR" i="1" dirty="0" smtClean="0">
                <a:latin typeface="Times New Roman" pitchFamily="18" charset="0"/>
                <a:cs typeface="Times New Roman" pitchFamily="18" charset="0"/>
              </a:rPr>
              <a:t>karşılık ayrılabilir</a:t>
            </a:r>
            <a:r>
              <a:rPr lang="tr-TR" dirty="0" smtClean="0">
                <a:latin typeface="Times New Roman" pitchFamily="18" charset="0"/>
                <a:cs typeface="Times New Roman" pitchFamily="18" charset="0"/>
              </a:rPr>
              <a:t>. Ayrılan karşılığa değerleme günü itibariyle oluşan kur farkları da dahil edilir.</a:t>
            </a:r>
          </a:p>
          <a:p>
            <a:pPr algn="just">
              <a:buNone/>
            </a:pPr>
            <a:r>
              <a:rPr lang="tr-TR" b="1" dirty="0" smtClean="0">
                <a:solidFill>
                  <a:srgbClr val="00B0F0"/>
                </a:solidFill>
                <a:latin typeface="Times New Roman" pitchFamily="18" charset="0"/>
                <a:cs typeface="Times New Roman" pitchFamily="18" charset="0"/>
              </a:rPr>
              <a:t>     e)Holdinglerin İştiraklerinden Olan Ticari Nitelikli Alacaklar</a:t>
            </a:r>
            <a:endParaRPr lang="tr-TR" dirty="0" smtClean="0">
              <a:solidFill>
                <a:srgbClr val="00B0F0"/>
              </a:solidFill>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Holdinglerin iştiraklerinden doğan alacakları normal ticari ilişkilerinden doğuyorsa bu alacaklar için </a:t>
            </a:r>
            <a:r>
              <a:rPr lang="tr-TR" i="1" dirty="0" smtClean="0">
                <a:latin typeface="Times New Roman" pitchFamily="18" charset="0"/>
                <a:cs typeface="Times New Roman" pitchFamily="18" charset="0"/>
              </a:rPr>
              <a:t>karşılık ayrılabilir</a:t>
            </a:r>
            <a:r>
              <a:rPr lang="tr-TR" dirty="0" smtClean="0">
                <a:latin typeface="Times New Roman" pitchFamily="18" charset="0"/>
                <a:cs typeface="Times New Roman" pitchFamily="18" charset="0"/>
              </a:rPr>
              <a:t>. Çünkü holding ile bünyesinde bulunan iştirakleri ayrı tüzel kişilerdir.</a:t>
            </a:r>
          </a:p>
          <a:p>
            <a:pPr algn="just">
              <a:buNone/>
            </a:pPr>
            <a:r>
              <a:rPr lang="tr-TR" b="1" dirty="0" smtClean="0">
                <a:solidFill>
                  <a:srgbClr val="00B0F0"/>
                </a:solidFill>
                <a:latin typeface="Times New Roman" pitchFamily="18" charset="0"/>
                <a:cs typeface="Times New Roman" pitchFamily="18" charset="0"/>
              </a:rPr>
              <a:t>     f)Vadesi Gelen Alacağın Vadesinin Uzatılması Halinde Şüpheli Alacak Karşılığı Ayrılabilir mi?</a:t>
            </a:r>
            <a:endParaRPr lang="tr-TR" dirty="0" smtClean="0">
              <a:solidFill>
                <a:srgbClr val="00B0F0"/>
              </a:solidFill>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Alacağın vadesi gelmesine rağmen yasal takibata geçilmemesi, borçlu ile anlaşarak yeni bir ödeme planı yapılması veya alacakların ertelenmesi ya da alacak için yasal takibata geçilse dahi, değerleme gününden önce borçlu ile anlaşarak yeni bir ödeme planı yapılması durumlarında bu alacaklar için şüpheli alacak </a:t>
            </a:r>
            <a:r>
              <a:rPr lang="tr-TR" i="1" dirty="0" smtClean="0">
                <a:latin typeface="Times New Roman" pitchFamily="18" charset="0"/>
                <a:cs typeface="Times New Roman" pitchFamily="18" charset="0"/>
              </a:rPr>
              <a:t>karşılığı ayrılamaz</a:t>
            </a:r>
            <a:r>
              <a:rPr lang="tr-TR" dirty="0" smtClean="0">
                <a:latin typeface="Times New Roman" pitchFamily="18" charset="0"/>
                <a:cs typeface="Times New Roman" pitchFamily="18" charset="0"/>
              </a:rPr>
              <a:t>.</a:t>
            </a:r>
          </a:p>
          <a:p>
            <a:endParaRPr lang="tr-TR" dirty="0">
              <a:latin typeface="Times New Roman" pitchFamily="18" charset="0"/>
              <a:cs typeface="Times New Roman" pitchFamily="18" charset="0"/>
            </a:endParaRPr>
          </a:p>
        </p:txBody>
      </p:sp>
    </p:spTree>
  </p:cSld>
  <p:clrMapOvr>
    <a:masterClrMapping/>
  </p:clrMapOvr>
  <p:transition>
    <p:check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142984"/>
            <a:ext cx="8686800" cy="5214974"/>
          </a:xfrm>
        </p:spPr>
        <p:txBody>
          <a:bodyPr>
            <a:normAutofit fontScale="70000" lnSpcReduction="20000"/>
          </a:bodyPr>
          <a:lstStyle/>
          <a:p>
            <a:pPr algn="ctr">
              <a:buNone/>
            </a:pPr>
            <a:r>
              <a:rPr lang="tr-TR" sz="5100" b="1" dirty="0" smtClean="0">
                <a:solidFill>
                  <a:srgbClr val="00B0F0"/>
                </a:solidFill>
                <a:latin typeface="Times New Roman" pitchFamily="18" charset="0"/>
                <a:cs typeface="Times New Roman" pitchFamily="18" charset="0"/>
              </a:rPr>
              <a:t>VAZGEÇİLEN ALACAKLAR</a:t>
            </a:r>
            <a:endParaRPr lang="tr-TR" sz="5100" dirty="0" smtClean="0">
              <a:solidFill>
                <a:srgbClr val="00B0F0"/>
              </a:solidFill>
              <a:latin typeface="Times New Roman" pitchFamily="18" charset="0"/>
              <a:cs typeface="Times New Roman" pitchFamily="18" charset="0"/>
            </a:endParaRPr>
          </a:p>
          <a:p>
            <a:pPr algn="just">
              <a:buNone/>
            </a:pPr>
            <a:r>
              <a:rPr lang="tr-TR" i="1" dirty="0" smtClean="0">
                <a:latin typeface="Times New Roman" pitchFamily="18" charset="0"/>
                <a:cs typeface="Times New Roman" pitchFamily="18" charset="0"/>
              </a:rPr>
              <a:t>     Konkordato veya sulh yoluyla </a:t>
            </a:r>
            <a:r>
              <a:rPr lang="tr-TR" dirty="0" smtClean="0">
                <a:latin typeface="Times New Roman" pitchFamily="18" charset="0"/>
                <a:cs typeface="Times New Roman" pitchFamily="18" charset="0"/>
              </a:rPr>
              <a:t>alınmasından vazgeçilen alacaklar,  alacaklı yönünden değersiz alacaktır. Borçlu yönünden ise alacaktan vazgeçilen bir kimsenin mali durumunun bozuk olduğu göz önüne alınarak bu karın, alacaktan vazgeçildiği yıl değil de daha ileriki yıllarda vergilenmesi öngörülmüştür. </a:t>
            </a:r>
            <a:r>
              <a:rPr lang="tr-TR" i="1" dirty="0" err="1" smtClean="0">
                <a:latin typeface="Times New Roman" pitchFamily="18" charset="0"/>
                <a:cs typeface="Times New Roman" pitchFamily="18" charset="0"/>
              </a:rPr>
              <a:t>VUK’un</a:t>
            </a:r>
            <a:r>
              <a:rPr lang="tr-TR" i="1" dirty="0" smtClean="0">
                <a:latin typeface="Times New Roman" pitchFamily="18" charset="0"/>
                <a:cs typeface="Times New Roman" pitchFamily="18" charset="0"/>
              </a:rPr>
              <a:t> 324.maddesine göre; </a:t>
            </a:r>
            <a:r>
              <a:rPr lang="tr-TR" dirty="0" smtClean="0">
                <a:latin typeface="Times New Roman" pitchFamily="18" charset="0"/>
                <a:cs typeface="Times New Roman" pitchFamily="18" charset="0"/>
              </a:rPr>
              <a:t>vazgeçilen alacaklar borçlunun defterinde özel bir karşılık hesabına alınır. Bu hesaba alınan alacak </a:t>
            </a:r>
            <a:r>
              <a:rPr lang="tr-TR" b="1" i="1" dirty="0" smtClean="0">
                <a:latin typeface="Times New Roman" pitchFamily="18" charset="0"/>
                <a:cs typeface="Times New Roman" pitchFamily="18" charset="0"/>
              </a:rPr>
              <a:t>3 yıl içinde </a:t>
            </a:r>
            <a:r>
              <a:rPr lang="tr-TR" dirty="0" smtClean="0">
                <a:latin typeface="Times New Roman" pitchFamily="18" charset="0"/>
                <a:cs typeface="Times New Roman" pitchFamily="18" charset="0"/>
              </a:rPr>
              <a:t>zararla itfa edilmediği takdirde kar olarak değerlendirilir.</a:t>
            </a:r>
          </a:p>
          <a:p>
            <a:pPr algn="just">
              <a:buNone/>
            </a:pPr>
            <a:r>
              <a:rPr lang="tr-TR" dirty="0" smtClean="0">
                <a:latin typeface="Times New Roman" pitchFamily="18" charset="0"/>
                <a:cs typeface="Times New Roman" pitchFamily="18" charset="0"/>
              </a:rPr>
              <a:t>     Bu maddeye göre bir alacağın tahsilinden, konkordato veya sulh yoluyla vazgeçilmiş olmalıdır. Vazgeçilen alacakları değersiz alacaklardan </a:t>
            </a:r>
            <a:r>
              <a:rPr lang="tr-TR" i="1" dirty="0" smtClean="0">
                <a:latin typeface="Times New Roman" pitchFamily="18" charset="0"/>
                <a:cs typeface="Times New Roman" pitchFamily="18" charset="0"/>
              </a:rPr>
              <a:t>ayıran nokta </a:t>
            </a:r>
            <a:r>
              <a:rPr lang="tr-TR" dirty="0" smtClean="0">
                <a:latin typeface="Times New Roman" pitchFamily="18" charset="0"/>
                <a:cs typeface="Times New Roman" pitchFamily="18" charset="0"/>
              </a:rPr>
              <a:t>budur. Alacağın değersiz hale geldiğini kabul etmek için </a:t>
            </a:r>
            <a:r>
              <a:rPr lang="tr-TR" i="1" dirty="0" err="1" smtClean="0">
                <a:latin typeface="Times New Roman" pitchFamily="18" charset="0"/>
                <a:cs typeface="Times New Roman" pitchFamily="18" charset="0"/>
              </a:rPr>
              <a:t>kazai</a:t>
            </a:r>
            <a:r>
              <a:rPr lang="tr-TR" i="1" dirty="0" smtClean="0">
                <a:latin typeface="Times New Roman" pitchFamily="18" charset="0"/>
                <a:cs typeface="Times New Roman" pitchFamily="18" charset="0"/>
              </a:rPr>
              <a:t> bir hükme veya kanaat verici bir vesikaya </a:t>
            </a:r>
            <a:r>
              <a:rPr lang="tr-TR" dirty="0" smtClean="0">
                <a:latin typeface="Times New Roman" pitchFamily="18" charset="0"/>
                <a:cs typeface="Times New Roman" pitchFamily="18" charset="0"/>
              </a:rPr>
              <a:t>ihtiyaç varken, vazgeçilen alacaklar için yasada, alacaklının rızasıyla alacağından vazgeçtiğini gösteren </a:t>
            </a:r>
            <a:r>
              <a:rPr lang="tr-TR" i="1" dirty="0" smtClean="0">
                <a:latin typeface="Times New Roman" pitchFamily="18" charset="0"/>
                <a:cs typeface="Times New Roman" pitchFamily="18" charset="0"/>
              </a:rPr>
              <a:t>konkordato ve sulh yoluna </a:t>
            </a:r>
            <a:r>
              <a:rPr lang="tr-TR" dirty="0" smtClean="0">
                <a:latin typeface="Times New Roman" pitchFamily="18" charset="0"/>
                <a:cs typeface="Times New Roman" pitchFamily="18" charset="0"/>
              </a:rPr>
              <a:t>yer verilmiştir. Kanun koyucunun vazgeçilen alacak için herhangi bir belge aramaması, vazgeçilen alacağın </a:t>
            </a:r>
            <a:r>
              <a:rPr lang="tr-TR" i="1" dirty="0" smtClean="0">
                <a:latin typeface="Times New Roman" pitchFamily="18" charset="0"/>
                <a:cs typeface="Times New Roman" pitchFamily="18" charset="0"/>
              </a:rPr>
              <a:t>gelir</a:t>
            </a:r>
            <a:r>
              <a:rPr lang="tr-TR" dirty="0" smtClean="0">
                <a:latin typeface="Times New Roman" pitchFamily="18" charset="0"/>
                <a:cs typeface="Times New Roman" pitchFamily="18" charset="0"/>
              </a:rPr>
              <a:t> sayılmasından kaynaklanmaktadır</a:t>
            </a:r>
            <a:r>
              <a:rPr lang="tr-TR" dirty="0" smtClean="0"/>
              <a:t>.</a:t>
            </a:r>
            <a:endParaRPr lang="tr-TR" dirty="0"/>
          </a:p>
        </p:txBody>
      </p:sp>
    </p:spTree>
  </p:cSld>
  <p:clrMapOvr>
    <a:masterClrMapping/>
  </p:clrMapOvr>
  <p:transition>
    <p:randomBa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7500" lnSpcReduction="20000"/>
          </a:bodyPr>
          <a:lstStyle/>
          <a:p>
            <a:pPr marL="0" indent="0" algn="just">
              <a:buNone/>
            </a:pPr>
            <a:r>
              <a:rPr lang="tr-TR" b="1" dirty="0" smtClean="0">
                <a:latin typeface="Times New Roman" pitchFamily="18" charset="0"/>
                <a:cs typeface="Times New Roman" pitchFamily="18" charset="0"/>
              </a:rPr>
              <a:t>Örnek 1: </a:t>
            </a:r>
            <a:r>
              <a:rPr lang="tr-TR" dirty="0" smtClean="0">
                <a:latin typeface="Times New Roman" pitchFamily="18" charset="0"/>
                <a:cs typeface="Times New Roman" pitchFamily="18" charset="0"/>
              </a:rPr>
              <a:t>(G) </a:t>
            </a:r>
            <a:r>
              <a:rPr lang="tr-TR" dirty="0" err="1" smtClean="0">
                <a:latin typeface="Times New Roman" pitchFamily="18" charset="0"/>
                <a:cs typeface="Times New Roman" pitchFamily="18" charset="0"/>
              </a:rPr>
              <a:t>Ltd.Şti</a:t>
            </a:r>
            <a:r>
              <a:rPr lang="tr-TR" dirty="0" smtClean="0">
                <a:latin typeface="Times New Roman" pitchFamily="18" charset="0"/>
                <a:cs typeface="Times New Roman" pitchFamily="18" charset="0"/>
              </a:rPr>
              <a:t>. 2013 yılında sulh anlaşması gereğince alınmasından vazgeçilen 100.000 TL’yi özel bir fon hesabına alarak karşılık ayırmıştır. Şirketin 2013 yılında 30.000 TL, 2014 yılında 40.000 TL dönem zararı oluşmuş, 2015 yılında ise hesap dönemi karla kapanmıştır.</a:t>
            </a:r>
          </a:p>
          <a:p>
            <a:pPr algn="just"/>
            <a:r>
              <a:rPr lang="tr-TR" dirty="0" smtClean="0">
                <a:latin typeface="Times New Roman" pitchFamily="18" charset="0"/>
                <a:cs typeface="Times New Roman" pitchFamily="18" charset="0"/>
              </a:rPr>
              <a:t>Şirket, 2013 hesap dönemi beyanında, 30.000 </a:t>
            </a:r>
            <a:r>
              <a:rPr lang="tr-TR" dirty="0" err="1" smtClean="0">
                <a:latin typeface="Times New Roman" pitchFamily="18" charset="0"/>
                <a:cs typeface="Times New Roman" pitchFamily="18" charset="0"/>
              </a:rPr>
              <a:t>TL’lık</a:t>
            </a:r>
            <a:r>
              <a:rPr lang="tr-TR" dirty="0" smtClean="0">
                <a:latin typeface="Times New Roman" pitchFamily="18" charset="0"/>
                <a:cs typeface="Times New Roman" pitchFamily="18" charset="0"/>
              </a:rPr>
              <a:t> zararı karşılık hesabı ile mahsup edecek ve 2013 hesap dönemine ilişkin sıfır matrah beyan edecektir. 2014 yılında da 40.000 </a:t>
            </a:r>
            <a:r>
              <a:rPr lang="tr-TR" dirty="0" err="1" smtClean="0">
                <a:latin typeface="Times New Roman" pitchFamily="18" charset="0"/>
                <a:cs typeface="Times New Roman" pitchFamily="18" charset="0"/>
              </a:rPr>
              <a:t>TL’lık</a:t>
            </a:r>
            <a:r>
              <a:rPr lang="tr-TR" dirty="0" smtClean="0">
                <a:latin typeface="Times New Roman" pitchFamily="18" charset="0"/>
                <a:cs typeface="Times New Roman" pitchFamily="18" charset="0"/>
              </a:rPr>
              <a:t> zarar karşılık hesabı ile mahsup edilecek ve 2014 hesap dönemine ilişkin olarak sıfır matrah beyan edilecektir.</a:t>
            </a:r>
          </a:p>
          <a:p>
            <a:pPr algn="just"/>
            <a:r>
              <a:rPr lang="tr-TR" dirty="0" smtClean="0">
                <a:latin typeface="Times New Roman" pitchFamily="18" charset="0"/>
                <a:cs typeface="Times New Roman" pitchFamily="18" charset="0"/>
              </a:rPr>
              <a:t>Şirket 2015 yılını karla kapattığından dolayı geriye kalan 30.000 </a:t>
            </a:r>
            <a:r>
              <a:rPr lang="tr-TR" dirty="0" err="1" smtClean="0">
                <a:latin typeface="Times New Roman" pitchFamily="18" charset="0"/>
                <a:cs typeface="Times New Roman" pitchFamily="18" charset="0"/>
              </a:rPr>
              <a:t>TL’lık</a:t>
            </a:r>
            <a:r>
              <a:rPr lang="tr-TR" dirty="0" smtClean="0">
                <a:latin typeface="Times New Roman" pitchFamily="18" charset="0"/>
                <a:cs typeface="Times New Roman" pitchFamily="18" charset="0"/>
              </a:rPr>
              <a:t> karşılık tutarını 2015 hesap dönemi kazancına ilave edecektir.</a:t>
            </a:r>
            <a:endParaRPr lang="tr-TR" dirty="0">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5" name="Rectangle 1"/>
          <p:cNvSpPr>
            <a:spLocks noChangeArrowheads="1"/>
          </p:cNvSpPr>
          <p:nvPr/>
        </p:nvSpPr>
        <p:spPr bwMode="auto">
          <a:xfrm>
            <a:off x="571472" y="1285860"/>
            <a:ext cx="7715304" cy="36009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4800" b="1" i="0" u="none" strike="noStrike" cap="none" normalizeH="0" baseline="0" dirty="0" smtClean="0">
                <a:ln>
                  <a:noFill/>
                </a:ln>
                <a:solidFill>
                  <a:srgbClr val="00B0F0"/>
                </a:solidFill>
                <a:effectLst/>
                <a:latin typeface="Times New Roman" pitchFamily="18" charset="0"/>
                <a:ea typeface="Times New Roman" pitchFamily="18" charset="0"/>
                <a:cs typeface="Times New Roman" pitchFamily="18" charset="0"/>
              </a:rPr>
              <a:t>DEĞERSİZ ALACAKLAR</a:t>
            </a:r>
            <a:endParaRPr kumimoji="0" lang="tr-TR" sz="4800" b="0" i="0" u="none" strike="noStrike" cap="none" normalizeH="0" baseline="0" dirty="0" smtClean="0">
              <a:ln>
                <a:noFill/>
              </a:ln>
              <a:solidFill>
                <a:srgbClr val="00B0F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000" b="1" i="0" u="none" strike="noStrike" cap="none" normalizeH="0" baseline="0" dirty="0" smtClean="0">
              <a:ln>
                <a:noFill/>
              </a:ln>
              <a:solidFill>
                <a:srgbClr val="00B0F0"/>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tr-TR" sz="2000" b="1" dirty="0" smtClean="0">
              <a:solidFill>
                <a:srgbClr val="00B0F0"/>
              </a:solidFill>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400" b="1" i="0" u="none" strike="noStrike" cap="none" normalizeH="0" baseline="0" dirty="0" smtClean="0">
                <a:ln>
                  <a:noFill/>
                </a:ln>
                <a:solidFill>
                  <a:srgbClr val="00B0F0"/>
                </a:solidFill>
                <a:effectLst/>
                <a:latin typeface="Times New Roman" pitchFamily="18" charset="0"/>
                <a:ea typeface="Times New Roman" pitchFamily="18" charset="0"/>
                <a:cs typeface="Times New Roman" pitchFamily="18" charset="0"/>
              </a:rPr>
              <a:t>1.Tanımı</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000" b="0"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Değersiz alacaklarla ilgili düzenlemeler VUK 322.maddesinde belirtilmiştir. </a:t>
            </a:r>
            <a:r>
              <a:rPr kumimoji="0" lang="tr-T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Buna göre:</a:t>
            </a:r>
            <a:endParaRPr kumimoji="0" lang="tr-T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Kazai</a:t>
            </a:r>
            <a:r>
              <a:rPr kumimoji="0" lang="tr-T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bir hükme veya kanaat verici bir vesikaya göre tahsiline artık imkan kalmayan alacaklar, değersiz alacaktır</a:t>
            </a:r>
            <a:r>
              <a:rPr kumimoji="0" lang="tr-T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tr-T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20000"/>
          </a:bodyPr>
          <a:lstStyle/>
          <a:p>
            <a:pPr algn="just">
              <a:buNone/>
            </a:pPr>
            <a:r>
              <a:rPr lang="tr-TR" b="1" dirty="0" smtClean="0">
                <a:latin typeface="Times New Roman" pitchFamily="18" charset="0"/>
                <a:cs typeface="Times New Roman" pitchFamily="18" charset="0"/>
              </a:rPr>
              <a:t>    </a:t>
            </a:r>
            <a:r>
              <a:rPr lang="tr-TR" b="1" i="1" dirty="0" smtClean="0">
                <a:latin typeface="Times New Roman" pitchFamily="18" charset="0"/>
                <a:cs typeface="Times New Roman" pitchFamily="18" charset="0"/>
              </a:rPr>
              <a:t>Örnek 2:</a:t>
            </a:r>
            <a:r>
              <a:rPr lang="tr-TR" b="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(Y) A.Ş., (Z) </a:t>
            </a:r>
            <a:r>
              <a:rPr lang="tr-TR" dirty="0" err="1" smtClean="0">
                <a:latin typeface="Times New Roman" pitchFamily="18" charset="0"/>
                <a:cs typeface="Times New Roman" pitchFamily="18" charset="0"/>
              </a:rPr>
              <a:t>Ltd.Şti’den</a:t>
            </a:r>
            <a:r>
              <a:rPr lang="tr-TR" dirty="0" smtClean="0">
                <a:latin typeface="Times New Roman" pitchFamily="18" charset="0"/>
                <a:cs typeface="Times New Roman" pitchFamily="18" charset="0"/>
              </a:rPr>
              <a:t> olan 150.000 </a:t>
            </a:r>
            <a:r>
              <a:rPr lang="tr-TR" dirty="0" err="1" smtClean="0">
                <a:latin typeface="Times New Roman" pitchFamily="18" charset="0"/>
                <a:cs typeface="Times New Roman" pitchFamily="18" charset="0"/>
              </a:rPr>
              <a:t>TL’lık</a:t>
            </a:r>
            <a:r>
              <a:rPr lang="tr-TR" dirty="0" smtClean="0">
                <a:latin typeface="Times New Roman" pitchFamily="18" charset="0"/>
                <a:cs typeface="Times New Roman" pitchFamily="18" charset="0"/>
              </a:rPr>
              <a:t> senetsiz alacağının yarısını 14.09.2014 tarihli konkordato anlaşması ile almaktan vazgeçmiştir. (Z) Ltd. </a:t>
            </a:r>
            <a:r>
              <a:rPr lang="tr-TR" dirty="0" err="1" smtClean="0">
                <a:latin typeface="Times New Roman" pitchFamily="18" charset="0"/>
                <a:cs typeface="Times New Roman" pitchFamily="18" charset="0"/>
              </a:rPr>
              <a:t>Şti.’nin</a:t>
            </a:r>
            <a:r>
              <a:rPr lang="tr-TR" dirty="0" smtClean="0">
                <a:latin typeface="Times New Roman" pitchFamily="18" charset="0"/>
                <a:cs typeface="Times New Roman" pitchFamily="18" charset="0"/>
              </a:rPr>
              <a:t> 2014 yılı zararı 30.000 TL, 2015 yılı zararı ise 15.000 </a:t>
            </a:r>
            <a:r>
              <a:rPr lang="tr-TR" dirty="0" err="1" smtClean="0">
                <a:latin typeface="Times New Roman" pitchFamily="18" charset="0"/>
                <a:cs typeface="Times New Roman" pitchFamily="18" charset="0"/>
              </a:rPr>
              <a:t>TL’dır</a:t>
            </a:r>
            <a:r>
              <a:rPr lang="tr-TR" dirty="0" smtClean="0">
                <a:latin typeface="Times New Roman" pitchFamily="18" charset="0"/>
                <a:cs typeface="Times New Roman" pitchFamily="18" charset="0"/>
              </a:rPr>
              <a:t>.</a:t>
            </a:r>
          </a:p>
          <a:p>
            <a:pPr algn="just">
              <a:buNone/>
            </a:pPr>
            <a:r>
              <a:rPr lang="tr-TR" dirty="0" smtClean="0">
                <a:latin typeface="Times New Roman" pitchFamily="18" charset="0"/>
                <a:cs typeface="Times New Roman" pitchFamily="18" charset="0"/>
              </a:rPr>
              <a:t>    Konkordato ile alınmasından vazgeçilen alacak tutarı olan 75.000 TL, alacaklı (Y) A.Ş. için değersiz alacak mahiyetine girmiştir ve alacak hesaplarından çıkarılarak gider-zarar hesaplarına aktarılması gerekmektedir. Aynı tutar, borçlu (Z) Ltd. Şti. için ise ödenmeyecek borç olup, </a:t>
            </a:r>
            <a:r>
              <a:rPr lang="tr-TR" dirty="0" err="1" smtClean="0">
                <a:latin typeface="Times New Roman" pitchFamily="18" charset="0"/>
                <a:cs typeface="Times New Roman" pitchFamily="18" charset="0"/>
              </a:rPr>
              <a:t>VUK’un</a:t>
            </a:r>
            <a:r>
              <a:rPr lang="tr-TR" dirty="0" smtClean="0">
                <a:latin typeface="Times New Roman" pitchFamily="18" charset="0"/>
                <a:cs typeface="Times New Roman" pitchFamily="18" charset="0"/>
              </a:rPr>
              <a:t> 324. maddesine göre karşılık ayrılarak </a:t>
            </a:r>
            <a:r>
              <a:rPr lang="tr-TR" i="1" dirty="0" smtClean="0">
                <a:latin typeface="Times New Roman" pitchFamily="18" charset="0"/>
                <a:cs typeface="Times New Roman" pitchFamily="18" charset="0"/>
              </a:rPr>
              <a:t>3 yıl </a:t>
            </a:r>
            <a:r>
              <a:rPr lang="tr-TR" dirty="0" smtClean="0">
                <a:latin typeface="Times New Roman" pitchFamily="18" charset="0"/>
                <a:cs typeface="Times New Roman" pitchFamily="18" charset="0"/>
              </a:rPr>
              <a:t>süre ile pasifte bekletilmesi gerekmektedir. Bu süre içerisinde ortaya çıkan zararlara mahsup edilecek olup 3.yılın sonunda kalan 30.000 TL tutar </a:t>
            </a:r>
            <a:r>
              <a:rPr lang="tr-TR" i="1" dirty="0" smtClean="0">
                <a:latin typeface="Times New Roman" pitchFamily="18" charset="0"/>
                <a:cs typeface="Times New Roman" pitchFamily="18" charset="0"/>
              </a:rPr>
              <a:t>3.yılın kazancına </a:t>
            </a:r>
            <a:r>
              <a:rPr lang="tr-TR" dirty="0" smtClean="0">
                <a:latin typeface="Times New Roman" pitchFamily="18" charset="0"/>
                <a:cs typeface="Times New Roman" pitchFamily="18" charset="0"/>
              </a:rPr>
              <a:t>eklenir.</a:t>
            </a:r>
            <a:endParaRPr lang="tr-TR" dirty="0">
              <a:latin typeface="Times New Roman" pitchFamily="18" charset="0"/>
              <a:cs typeface="Times New Roman" pitchFamily="18" charset="0"/>
            </a:endParaRPr>
          </a:p>
        </p:txBody>
      </p:sp>
    </p:spTree>
  </p:cSld>
  <p:clrMapOvr>
    <a:masterClrMapping/>
  </p:clrMapOvr>
  <p:transition>
    <p:circl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214422"/>
            <a:ext cx="8686800" cy="5143536"/>
          </a:xfrm>
        </p:spPr>
        <p:txBody>
          <a:bodyPr>
            <a:normAutofit fontScale="70000" lnSpcReduction="20000"/>
          </a:bodyPr>
          <a:lstStyle/>
          <a:p>
            <a:pPr algn="just">
              <a:buNone/>
            </a:pPr>
            <a:r>
              <a:rPr lang="tr-TR" b="1" i="1" dirty="0" smtClean="0"/>
              <a:t>     Örnek Soru: </a:t>
            </a:r>
            <a:r>
              <a:rPr lang="tr-TR" dirty="0" smtClean="0"/>
              <a:t>(A) A.Ş.’</a:t>
            </a:r>
            <a:r>
              <a:rPr lang="tr-TR" dirty="0" err="1" smtClean="0"/>
              <a:t>nin</a:t>
            </a:r>
            <a:r>
              <a:rPr lang="tr-TR" dirty="0" smtClean="0"/>
              <a:t> (T) Ltd. Şti.ne 100.000 TL ve (U) A.Ş.’ne 40.000 TL borcu bulunmaktadır. (T) Ltd. Şti. (A) A.Ş.</a:t>
            </a:r>
            <a:r>
              <a:rPr lang="tr-TR" dirty="0" err="1" smtClean="0"/>
              <a:t>nin</a:t>
            </a:r>
            <a:r>
              <a:rPr lang="tr-TR" dirty="0" smtClean="0"/>
              <a:t> borcunu zamanında ödememesi üzerine 15.09.2014 tarihinde icra takibine başvurmuş ve aynı alacak için 31.12.2014 tarihinde aynı tutarda karşılık ayırmıştır. İcra takibi devam ederken borçlu (A) A.Ş.10.02.2015 tarihinde İcra Tetkik Merciine başvurarak konkordato teklif etmiştir.Konkordato anlaşması, 20.04.2015 tarihinde kesinleşmiştir. Konkordato anlaşmasında, (A) A.Ş., (T) </a:t>
            </a:r>
            <a:r>
              <a:rPr lang="tr-TR" dirty="0" err="1" smtClean="0"/>
              <a:t>Ltd.Şti</a:t>
            </a:r>
            <a:r>
              <a:rPr lang="tr-TR" dirty="0" smtClean="0"/>
              <a:t> ile (U) A.Ş.’ne borçlarının %50’sini ödemek suretiyle borçlarından kurtulacağı belirtilmiştir.</a:t>
            </a:r>
          </a:p>
          <a:p>
            <a:pPr algn="just">
              <a:buNone/>
            </a:pPr>
            <a:r>
              <a:rPr lang="tr-TR" dirty="0" smtClean="0"/>
              <a:t>     (T) Ltd. Şti, alacağın tamamı 31.12.2014 tarihinde karşılık ayırmış ve gider olarak kaydetmiştir.20.04.2015 tarihli konkordato anlaşmasına göre (T) Ltd. Şti, (A) A.Ş.’den olan 100.000 </a:t>
            </a:r>
            <a:r>
              <a:rPr lang="tr-TR" dirty="0" err="1" smtClean="0"/>
              <a:t>TL’lık</a:t>
            </a:r>
            <a:r>
              <a:rPr lang="tr-TR" dirty="0" smtClean="0"/>
              <a:t> alacağının %50’si olan 50.000 TL’den vazgeçmiş, geri kalan 50.000 TL’yi ise ileriki tarihlerde tahsil edecektir.</a:t>
            </a:r>
            <a:endParaRPr lang="tr-TR" dirty="0"/>
          </a:p>
        </p:txBody>
      </p:sp>
    </p:spTree>
  </p:cSld>
  <p:clrMapOvr>
    <a:masterClrMapping/>
  </p:clrMapOvr>
  <p:transition>
    <p:checke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buNone/>
            </a:pPr>
            <a:r>
              <a:rPr lang="tr-TR" sz="2400" b="1" dirty="0" smtClean="0">
                <a:latin typeface="Times New Roman" pitchFamily="18" charset="0"/>
                <a:cs typeface="Times New Roman" pitchFamily="18" charset="0"/>
              </a:rPr>
              <a:t>     Muhasebe kayıtları</a:t>
            </a:r>
          </a:p>
          <a:p>
            <a:r>
              <a:rPr lang="tr-TR" sz="2400" i="1" dirty="0" smtClean="0">
                <a:latin typeface="Times New Roman" pitchFamily="18" charset="0"/>
                <a:cs typeface="Times New Roman" pitchFamily="18" charset="0"/>
              </a:rPr>
              <a:t>15.09.2014 tarihindeki kayıt:</a:t>
            </a:r>
            <a:endParaRPr lang="tr-TR" sz="2400" i="1" dirty="0">
              <a:latin typeface="Times New Roman" pitchFamily="18" charset="0"/>
              <a:cs typeface="Times New Roman" pitchFamily="18" charset="0"/>
            </a:endParaRPr>
          </a:p>
        </p:txBody>
      </p:sp>
      <p:graphicFrame>
        <p:nvGraphicFramePr>
          <p:cNvPr id="238594" name="Object 2"/>
          <p:cNvGraphicFramePr>
            <a:graphicFrameLocks noChangeAspect="1"/>
          </p:cNvGraphicFramePr>
          <p:nvPr/>
        </p:nvGraphicFramePr>
        <p:xfrm>
          <a:off x="500034" y="2786058"/>
          <a:ext cx="8047038" cy="2122488"/>
        </p:xfrm>
        <a:graphic>
          <a:graphicData uri="http://schemas.openxmlformats.org/presentationml/2006/ole">
            <mc:AlternateContent xmlns:mc="http://schemas.openxmlformats.org/markup-compatibility/2006">
              <mc:Choice xmlns:v="urn:schemas-microsoft-com:vml" Requires="v">
                <p:oleObj spid="_x0000_s238603" name="Document" r:id="rId5" imgW="8527962" imgH="1995096" progId="Word.Document.8">
                  <p:embed/>
                </p:oleObj>
              </mc:Choice>
              <mc:Fallback>
                <p:oleObj name="Document" r:id="rId5" imgW="8527962" imgH="1995096" progId="Word.Documen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0034" y="2786058"/>
                        <a:ext cx="8047038" cy="212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238594"/>
                                        </p:tgtEl>
                                        <p:attrNameLst>
                                          <p:attrName>style.visibility</p:attrName>
                                        </p:attrNameLst>
                                      </p:cBhvr>
                                      <p:to>
                                        <p:strVal val="visible"/>
                                      </p:to>
                                    </p:set>
                                    <p:animEffect transition="in" filter="box(out)">
                                      <p:cBhvr>
                                        <p:cTn id="7" dur="500"/>
                                        <p:tgtEl>
                                          <p:spTgt spid="238594"/>
                                        </p:tgtEl>
                                      </p:cBhvr>
                                    </p:animEffect>
                                  </p:childTnLst>
                                  <p:subTnLst>
                                    <p:audio>
                                      <p:cMediaNode>
                                        <p:cTn display="0" masterRel="sameClick">
                                          <p:stCondLst>
                                            <p:cond evt="begin" delay="0">
                                              <p:tn val="5"/>
                                            </p:cond>
                                          </p:stCondLst>
                                          <p:endCondLst>
                                            <p:cond evt="onStopAudio" delay="0">
                                              <p:tgtEl>
                                                <p:sldTgt/>
                                              </p:tgtEl>
                                            </p:cond>
                                          </p:endCondLst>
                                        </p:cTn>
                                        <p:tgtEl>
                                          <p:sndTgt r:embed="rId3"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sz="2800" i="1" dirty="0" smtClean="0">
                <a:latin typeface="Times New Roman" pitchFamily="18" charset="0"/>
                <a:cs typeface="Times New Roman" pitchFamily="18" charset="0"/>
              </a:rPr>
              <a:t>31.12.2014 tarihindeki kayıtlar:</a:t>
            </a:r>
          </a:p>
          <a:p>
            <a:endParaRPr lang="tr-TR" dirty="0"/>
          </a:p>
        </p:txBody>
      </p:sp>
      <p:graphicFrame>
        <p:nvGraphicFramePr>
          <p:cNvPr id="239618" name="Object 2"/>
          <p:cNvGraphicFramePr>
            <a:graphicFrameLocks noChangeAspect="1"/>
          </p:cNvGraphicFramePr>
          <p:nvPr>
            <p:extLst>
              <p:ext uri="{D42A27DB-BD31-4B8C-83A1-F6EECF244321}">
                <p14:modId xmlns:p14="http://schemas.microsoft.com/office/powerpoint/2010/main" val="338214032"/>
              </p:ext>
            </p:extLst>
          </p:nvPr>
        </p:nvGraphicFramePr>
        <p:xfrm>
          <a:off x="503238" y="2209800"/>
          <a:ext cx="7862887" cy="1812925"/>
        </p:xfrm>
        <a:graphic>
          <a:graphicData uri="http://schemas.openxmlformats.org/presentationml/2006/ole">
            <mc:AlternateContent xmlns:mc="http://schemas.openxmlformats.org/markup-compatibility/2006">
              <mc:Choice xmlns:v="urn:schemas-microsoft-com:vml" Requires="v">
                <p:oleObj spid="_x0000_s239636" name="Document" r:id="rId5" imgW="8744922" imgH="2001147" progId="Word.Document.8">
                  <p:embed/>
                </p:oleObj>
              </mc:Choice>
              <mc:Fallback>
                <p:oleObj name="Document" r:id="rId5" imgW="8744922" imgH="2001147" progId="Word.Document.8">
                  <p:embed/>
                  <p:pic>
                    <p:nvPicPr>
                      <p:cNvPr id="0" name="Picture 2"/>
                      <p:cNvPicPr>
                        <a:picLocks noChangeAspect="1" noChangeArrowheads="1"/>
                      </p:cNvPicPr>
                      <p:nvPr/>
                    </p:nvPicPr>
                    <p:blipFill>
                      <a:blip r:embed="rId6"/>
                      <a:srcRect/>
                      <a:stretch>
                        <a:fillRect/>
                      </a:stretch>
                    </p:blipFill>
                    <p:spPr bwMode="auto">
                      <a:xfrm>
                        <a:off x="503238" y="2209800"/>
                        <a:ext cx="7862887" cy="181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9619" name="Object 3"/>
          <p:cNvGraphicFramePr>
            <a:graphicFrameLocks noChangeAspect="1"/>
          </p:cNvGraphicFramePr>
          <p:nvPr>
            <p:extLst>
              <p:ext uri="{D42A27DB-BD31-4B8C-83A1-F6EECF244321}">
                <p14:modId xmlns:p14="http://schemas.microsoft.com/office/powerpoint/2010/main" val="3438271801"/>
              </p:ext>
            </p:extLst>
          </p:nvPr>
        </p:nvGraphicFramePr>
        <p:xfrm>
          <a:off x="503238" y="4221163"/>
          <a:ext cx="7908925" cy="1844675"/>
        </p:xfrm>
        <a:graphic>
          <a:graphicData uri="http://schemas.openxmlformats.org/presentationml/2006/ole">
            <mc:AlternateContent xmlns:mc="http://schemas.openxmlformats.org/markup-compatibility/2006">
              <mc:Choice xmlns:v="urn:schemas-microsoft-com:vml" Requires="v">
                <p:oleObj spid="_x0000_s239637" name="Document" r:id="rId8" imgW="8649649" imgH="1997909" progId="Word.Document.8">
                  <p:embed/>
                </p:oleObj>
              </mc:Choice>
              <mc:Fallback>
                <p:oleObj name="Document" r:id="rId8" imgW="8649649" imgH="1997909" progId="Word.Document.8">
                  <p:embed/>
                  <p:pic>
                    <p:nvPicPr>
                      <p:cNvPr id="0" name="Picture 3"/>
                      <p:cNvPicPr>
                        <a:picLocks noChangeAspect="1" noChangeArrowheads="1"/>
                      </p:cNvPicPr>
                      <p:nvPr/>
                    </p:nvPicPr>
                    <p:blipFill>
                      <a:blip r:embed="rId9"/>
                      <a:srcRect/>
                      <a:stretch>
                        <a:fillRect/>
                      </a:stretch>
                    </p:blipFill>
                    <p:spPr bwMode="auto">
                      <a:xfrm>
                        <a:off x="503238" y="4221163"/>
                        <a:ext cx="7908925" cy="184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239618"/>
                                        </p:tgtEl>
                                        <p:attrNameLst>
                                          <p:attrName>style.visibility</p:attrName>
                                        </p:attrNameLst>
                                      </p:cBhvr>
                                      <p:to>
                                        <p:strVal val="visible"/>
                                      </p:to>
                                    </p:set>
                                    <p:animEffect transition="in" filter="box(out)">
                                      <p:cBhvr>
                                        <p:cTn id="7" dur="500"/>
                                        <p:tgtEl>
                                          <p:spTgt spid="239618"/>
                                        </p:tgtEl>
                                      </p:cBhvr>
                                    </p:animEffect>
                                  </p:childTnLst>
                                  <p:subTnLst>
                                    <p:audio>
                                      <p:cMediaNode>
                                        <p:cTn display="0" masterRel="sameClick">
                                          <p:stCondLst>
                                            <p:cond evt="begin" delay="0">
                                              <p:tn val="5"/>
                                            </p:cond>
                                          </p:stCondLst>
                                          <p:endCondLst>
                                            <p:cond evt="onStopAudio" delay="0">
                                              <p:tgtEl>
                                                <p:sldTgt/>
                                              </p:tgtEl>
                                            </p:cond>
                                          </p:endCondLst>
                                        </p:cTn>
                                        <p:tgtEl>
                                          <p:sndTgt r:embed="rId3" name="K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239619"/>
                                        </p:tgtEl>
                                        <p:attrNameLst>
                                          <p:attrName>style.visibility</p:attrName>
                                        </p:attrNameLst>
                                      </p:cBhvr>
                                      <p:to>
                                        <p:strVal val="visible"/>
                                      </p:to>
                                    </p:set>
                                    <p:animEffect transition="in" filter="box(out)">
                                      <p:cBhvr>
                                        <p:cTn id="12" dur="500"/>
                                        <p:tgtEl>
                                          <p:spTgt spid="239619"/>
                                        </p:tgtEl>
                                      </p:cBhvr>
                                    </p:animEffect>
                                  </p:childTnLst>
                                  <p:subTnLst>
                                    <p:audio>
                                      <p:cMediaNode>
                                        <p:cTn display="0" masterRel="sameClick">
                                          <p:stCondLst>
                                            <p:cond evt="begin" delay="0">
                                              <p:tn val="10"/>
                                            </p:cond>
                                          </p:stCondLst>
                                          <p:endCondLst>
                                            <p:cond evt="onStopAudio" delay="0">
                                              <p:tgtEl>
                                                <p:sldTgt/>
                                              </p:tgtEl>
                                            </p:cond>
                                          </p:endCondLst>
                                        </p:cTn>
                                        <p:tgtEl>
                                          <p:sndTgt r:embed="rId3"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sz="2800" i="1" dirty="0" smtClean="0">
                <a:latin typeface="Times New Roman" pitchFamily="18" charset="0"/>
                <a:cs typeface="Times New Roman" pitchFamily="18" charset="0"/>
              </a:rPr>
              <a:t>20.04.2015 tarihindeki kayıtlar:</a:t>
            </a:r>
            <a:endParaRPr lang="tr-TR" sz="2800" i="1" dirty="0">
              <a:latin typeface="Times New Roman" pitchFamily="18" charset="0"/>
              <a:cs typeface="Times New Roman" pitchFamily="18" charset="0"/>
            </a:endParaRPr>
          </a:p>
        </p:txBody>
      </p:sp>
      <p:graphicFrame>
        <p:nvGraphicFramePr>
          <p:cNvPr id="240642" name="Object 2"/>
          <p:cNvGraphicFramePr>
            <a:graphicFrameLocks noChangeAspect="1"/>
          </p:cNvGraphicFramePr>
          <p:nvPr/>
        </p:nvGraphicFramePr>
        <p:xfrm>
          <a:off x="428596" y="2143116"/>
          <a:ext cx="8047037" cy="2122487"/>
        </p:xfrm>
        <a:graphic>
          <a:graphicData uri="http://schemas.openxmlformats.org/presentationml/2006/ole">
            <mc:AlternateContent xmlns:mc="http://schemas.openxmlformats.org/markup-compatibility/2006">
              <mc:Choice xmlns:v="urn:schemas-microsoft-com:vml" Requires="v">
                <p:oleObj spid="_x0000_s240660" name="Document" r:id="rId5" imgW="8629081" imgH="1998341" progId="Word.Document.8">
                  <p:embed/>
                </p:oleObj>
              </mc:Choice>
              <mc:Fallback>
                <p:oleObj name="Document" r:id="rId5" imgW="8629081" imgH="1998341" progId="Word.Documen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596" y="2143116"/>
                        <a:ext cx="8047037" cy="2122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0643" name="Object 3"/>
          <p:cNvGraphicFramePr>
            <a:graphicFrameLocks noChangeAspect="1"/>
          </p:cNvGraphicFramePr>
          <p:nvPr/>
        </p:nvGraphicFramePr>
        <p:xfrm>
          <a:off x="428596" y="4286256"/>
          <a:ext cx="8047037" cy="2193925"/>
        </p:xfrm>
        <a:graphic>
          <a:graphicData uri="http://schemas.openxmlformats.org/presentationml/2006/ole">
            <mc:AlternateContent xmlns:mc="http://schemas.openxmlformats.org/markup-compatibility/2006">
              <mc:Choice xmlns:v="urn:schemas-microsoft-com:vml" Requires="v">
                <p:oleObj spid="_x0000_s240661" name="Document" r:id="rId8" imgW="8629081" imgH="1998341" progId="Word.Document.8">
                  <p:embed/>
                </p:oleObj>
              </mc:Choice>
              <mc:Fallback>
                <p:oleObj name="Document" r:id="rId8" imgW="8629081" imgH="1998341" progId="Word.Document.8">
                  <p:embed/>
                  <p:pic>
                    <p:nvPicPr>
                      <p:cNvPr id="0"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28596" y="4286256"/>
                        <a:ext cx="8047037" cy="219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240642"/>
                                        </p:tgtEl>
                                        <p:attrNameLst>
                                          <p:attrName>style.visibility</p:attrName>
                                        </p:attrNameLst>
                                      </p:cBhvr>
                                      <p:to>
                                        <p:strVal val="visible"/>
                                      </p:to>
                                    </p:set>
                                    <p:animEffect transition="in" filter="box(out)">
                                      <p:cBhvr>
                                        <p:cTn id="7" dur="500"/>
                                        <p:tgtEl>
                                          <p:spTgt spid="240642"/>
                                        </p:tgtEl>
                                      </p:cBhvr>
                                    </p:animEffect>
                                  </p:childTnLst>
                                  <p:subTnLst>
                                    <p:audio>
                                      <p:cMediaNode>
                                        <p:cTn display="0" masterRel="sameClick">
                                          <p:stCondLst>
                                            <p:cond evt="begin" delay="0">
                                              <p:tn val="5"/>
                                            </p:cond>
                                          </p:stCondLst>
                                          <p:endCondLst>
                                            <p:cond evt="onStopAudio" delay="0">
                                              <p:tgtEl>
                                                <p:sldTgt/>
                                              </p:tgtEl>
                                            </p:cond>
                                          </p:endCondLst>
                                        </p:cTn>
                                        <p:tgtEl>
                                          <p:sndTgt r:embed="rId3" name="K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240643"/>
                                        </p:tgtEl>
                                        <p:attrNameLst>
                                          <p:attrName>style.visibility</p:attrName>
                                        </p:attrNameLst>
                                      </p:cBhvr>
                                      <p:to>
                                        <p:strVal val="visible"/>
                                      </p:to>
                                    </p:set>
                                    <p:animEffect transition="in" filter="box(out)">
                                      <p:cBhvr>
                                        <p:cTn id="12" dur="500"/>
                                        <p:tgtEl>
                                          <p:spTgt spid="240643"/>
                                        </p:tgtEl>
                                      </p:cBhvr>
                                    </p:animEffect>
                                  </p:childTnLst>
                                  <p:subTnLst>
                                    <p:audio>
                                      <p:cMediaNode>
                                        <p:cTn display="0" masterRel="sameClick">
                                          <p:stCondLst>
                                            <p:cond evt="begin" delay="0">
                                              <p:tn val="10"/>
                                            </p:cond>
                                          </p:stCondLst>
                                          <p:endCondLst>
                                            <p:cond evt="onStopAudio" delay="0">
                                              <p:tgtEl>
                                                <p:sldTgt/>
                                              </p:tgtEl>
                                            </p:cond>
                                          </p:endCondLst>
                                        </p:cTn>
                                        <p:tgtEl>
                                          <p:sndTgt r:embed="rId3"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2690" name="Object 2"/>
          <p:cNvGraphicFramePr>
            <a:graphicFrameLocks noGrp="1" noChangeAspect="1"/>
          </p:cNvGraphicFramePr>
          <p:nvPr>
            <p:ph idx="1"/>
          </p:nvPr>
        </p:nvGraphicFramePr>
        <p:xfrm>
          <a:off x="384175" y="2828925"/>
          <a:ext cx="8528050" cy="1974850"/>
        </p:xfrm>
        <a:graphic>
          <a:graphicData uri="http://schemas.openxmlformats.org/presentationml/2006/ole">
            <mc:AlternateContent xmlns:mc="http://schemas.openxmlformats.org/markup-compatibility/2006">
              <mc:Choice xmlns:v="urn:schemas-microsoft-com:vml" Requires="v">
                <p:oleObj spid="_x0000_s242699" name="Document" r:id="rId5" imgW="8629081" imgH="1998341" progId="Word.Document.8">
                  <p:embed/>
                </p:oleObj>
              </mc:Choice>
              <mc:Fallback>
                <p:oleObj name="Document" r:id="rId5" imgW="8629081" imgH="1998341" progId="Word.Documen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4175" y="2828925"/>
                        <a:ext cx="8528050" cy="197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2 İçerik Yer Tutucusu"/>
          <p:cNvSpPr txBox="1">
            <a:spLocks/>
          </p:cNvSpPr>
          <p:nvPr/>
        </p:nvSpPr>
        <p:spPr>
          <a:xfrm>
            <a:off x="304800" y="1554162"/>
            <a:ext cx="8686800" cy="4525963"/>
          </a:xfrm>
          <a:prstGeom prst="rect">
            <a:avLst/>
          </a:prstGeom>
        </p:spPr>
        <p:txBody>
          <a:bodyPr vert="horz">
            <a:normAutofit/>
          </a:bodyPr>
          <a:lstStyle/>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r>
              <a:rPr lang="tr-TR" sz="2800" i="1" dirty="0" smtClean="0">
                <a:solidFill>
                  <a:schemeClr val="tx2"/>
                </a:solidFill>
                <a:latin typeface="Times New Roman" pitchFamily="18" charset="0"/>
                <a:cs typeface="Times New Roman" pitchFamily="18" charset="0"/>
              </a:rPr>
              <a:t>31</a:t>
            </a:r>
            <a:r>
              <a:rPr kumimoji="0" lang="tr-TR" sz="2800" b="0" i="1" u="none" strike="noStrike" kern="1200" cap="none" spc="0" normalizeH="0" baseline="0" noProof="0" dirty="0" smtClean="0">
                <a:ln>
                  <a:noFill/>
                </a:ln>
                <a:solidFill>
                  <a:schemeClr val="tx2"/>
                </a:solidFill>
                <a:effectLst/>
                <a:uLnTx/>
                <a:uFillTx/>
                <a:latin typeface="Times New Roman" pitchFamily="18" charset="0"/>
                <a:ea typeface="+mn-ea"/>
                <a:cs typeface="Times New Roman" pitchFamily="18" charset="0"/>
              </a:rPr>
              <a:t>.12.2015 tarihindeki kayıtlar:</a:t>
            </a:r>
            <a:endParaRPr kumimoji="0" lang="tr-TR" sz="2800" b="0" i="1" u="none" strike="noStrike" kern="1200" cap="none" spc="0" normalizeH="0" baseline="0" noProof="0" dirty="0">
              <a:ln>
                <a:noFill/>
              </a:ln>
              <a:solidFill>
                <a:schemeClr val="tx2"/>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242690"/>
                                        </p:tgtEl>
                                        <p:attrNameLst>
                                          <p:attrName>style.visibility</p:attrName>
                                        </p:attrNameLst>
                                      </p:cBhvr>
                                      <p:to>
                                        <p:strVal val="visible"/>
                                      </p:to>
                                    </p:set>
                                    <p:animEffect transition="in" filter="box(out)">
                                      <p:cBhvr>
                                        <p:cTn id="7" dur="500"/>
                                        <p:tgtEl>
                                          <p:spTgt spid="242690"/>
                                        </p:tgtEl>
                                      </p:cBhvr>
                                    </p:animEffect>
                                  </p:childTnLst>
                                  <p:subTnLst>
                                    <p:audio>
                                      <p:cMediaNode>
                                        <p:cTn display="0" masterRel="sameClick">
                                          <p:stCondLst>
                                            <p:cond evt="begin" delay="0">
                                              <p:tn val="5"/>
                                            </p:cond>
                                          </p:stCondLst>
                                          <p:endCondLst>
                                            <p:cond evt="onStopAudio" delay="0">
                                              <p:tgtEl>
                                                <p:sldTgt/>
                                              </p:tgtEl>
                                            </p:cond>
                                          </p:endCondLst>
                                        </p:cTn>
                                        <p:tgtEl>
                                          <p:sndTgt r:embed="rId3"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sz="2400" dirty="0" smtClean="0">
                <a:latin typeface="Times New Roman" pitchFamily="18" charset="0"/>
                <a:cs typeface="Times New Roman" pitchFamily="18" charset="0"/>
              </a:rPr>
              <a:t>    (U) A.Ş. konkordato süre içerisinde, (A) A.Ş.’den olan alacağına ilişin konkordato tutanağını imzalamış ve 40.000 TL tutarındaki alacağının %50’si olan 20.000 TL’den vazgeçmiş olduğundan, tahsil edeceği tutar ise 20.000 TL olmaktadır.</a:t>
            </a:r>
          </a:p>
          <a:p>
            <a:r>
              <a:rPr lang="tr-TR" sz="2400" i="1" dirty="0" smtClean="0">
                <a:latin typeface="Times New Roman" pitchFamily="18" charset="0"/>
                <a:cs typeface="Times New Roman" pitchFamily="18" charset="0"/>
              </a:rPr>
              <a:t>Yapılması gereken muhasebe kayıtları(20.04.2015):</a:t>
            </a:r>
          </a:p>
        </p:txBody>
      </p:sp>
      <p:graphicFrame>
        <p:nvGraphicFramePr>
          <p:cNvPr id="243714" name="Object 2"/>
          <p:cNvGraphicFramePr>
            <a:graphicFrameLocks noChangeAspect="1"/>
          </p:cNvGraphicFramePr>
          <p:nvPr/>
        </p:nvGraphicFramePr>
        <p:xfrm>
          <a:off x="428625" y="4286250"/>
          <a:ext cx="8047038" cy="2193925"/>
        </p:xfrm>
        <a:graphic>
          <a:graphicData uri="http://schemas.openxmlformats.org/presentationml/2006/ole">
            <mc:AlternateContent xmlns:mc="http://schemas.openxmlformats.org/markup-compatibility/2006">
              <mc:Choice xmlns:v="urn:schemas-microsoft-com:vml" Requires="v">
                <p:oleObj spid="_x0000_s243723" name="Document" r:id="rId5" imgW="8710284" imgH="2001586" progId="Word.Document.8">
                  <p:embed/>
                </p:oleObj>
              </mc:Choice>
              <mc:Fallback>
                <p:oleObj name="Document" r:id="rId5" imgW="8710284" imgH="2001586" progId="Word.Documen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625" y="4286250"/>
                        <a:ext cx="8047038" cy="219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243714"/>
                                        </p:tgtEl>
                                        <p:attrNameLst>
                                          <p:attrName>style.visibility</p:attrName>
                                        </p:attrNameLst>
                                      </p:cBhvr>
                                      <p:to>
                                        <p:strVal val="visible"/>
                                      </p:to>
                                    </p:set>
                                    <p:animEffect transition="in" filter="box(out)">
                                      <p:cBhvr>
                                        <p:cTn id="7" dur="500"/>
                                        <p:tgtEl>
                                          <p:spTgt spid="243714"/>
                                        </p:tgtEl>
                                      </p:cBhvr>
                                    </p:animEffect>
                                  </p:childTnLst>
                                  <p:subTnLst>
                                    <p:audio>
                                      <p:cMediaNode>
                                        <p:cTn display="0" masterRel="sameClick">
                                          <p:stCondLst>
                                            <p:cond evt="begin" delay="0">
                                              <p:tn val="5"/>
                                            </p:cond>
                                          </p:stCondLst>
                                          <p:endCondLst>
                                            <p:cond evt="onStopAudio" delay="0">
                                              <p:tgtEl>
                                                <p:sldTgt/>
                                              </p:tgtEl>
                                            </p:cond>
                                          </p:endCondLst>
                                        </p:cTn>
                                        <p:tgtEl>
                                          <p:sndTgt r:embed="rId3"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sz="2800" i="1" dirty="0" smtClean="0">
                <a:latin typeface="Times New Roman" pitchFamily="18" charset="0"/>
                <a:cs typeface="Times New Roman" pitchFamily="18" charset="0"/>
              </a:rPr>
              <a:t>31.12.2015 tarihindeki kayıt:</a:t>
            </a:r>
            <a:endParaRPr lang="tr-TR" sz="2800" i="1" dirty="0">
              <a:latin typeface="Times New Roman" pitchFamily="18" charset="0"/>
              <a:cs typeface="Times New Roman" pitchFamily="18" charset="0"/>
            </a:endParaRPr>
          </a:p>
        </p:txBody>
      </p:sp>
      <p:graphicFrame>
        <p:nvGraphicFramePr>
          <p:cNvPr id="244738" name="Object 2"/>
          <p:cNvGraphicFramePr>
            <a:graphicFrameLocks noChangeAspect="1"/>
          </p:cNvGraphicFramePr>
          <p:nvPr/>
        </p:nvGraphicFramePr>
        <p:xfrm>
          <a:off x="285720" y="2428868"/>
          <a:ext cx="8047038" cy="2714644"/>
        </p:xfrm>
        <a:graphic>
          <a:graphicData uri="http://schemas.openxmlformats.org/presentationml/2006/ole">
            <mc:AlternateContent xmlns:mc="http://schemas.openxmlformats.org/markup-compatibility/2006">
              <mc:Choice xmlns:v="urn:schemas-microsoft-com:vml" Requires="v">
                <p:oleObj spid="_x0000_s244747" name="Document" r:id="rId5" imgW="8809663" imgH="2004830" progId="Word.Document.8">
                  <p:embed/>
                </p:oleObj>
              </mc:Choice>
              <mc:Fallback>
                <p:oleObj name="Document" r:id="rId5" imgW="8809663" imgH="2004830" progId="Word.Documen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5720" y="2428868"/>
                        <a:ext cx="8047038" cy="2714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244738"/>
                                        </p:tgtEl>
                                        <p:attrNameLst>
                                          <p:attrName>style.visibility</p:attrName>
                                        </p:attrNameLst>
                                      </p:cBhvr>
                                      <p:to>
                                        <p:strVal val="visible"/>
                                      </p:to>
                                    </p:set>
                                    <p:animEffect transition="in" filter="box(out)">
                                      <p:cBhvr>
                                        <p:cTn id="7" dur="500"/>
                                        <p:tgtEl>
                                          <p:spTgt spid="244738"/>
                                        </p:tgtEl>
                                      </p:cBhvr>
                                    </p:animEffect>
                                  </p:childTnLst>
                                  <p:subTnLst>
                                    <p:audio>
                                      <p:cMediaNode>
                                        <p:cTn display="0" masterRel="sameClick">
                                          <p:stCondLst>
                                            <p:cond evt="begin" delay="0">
                                              <p:tn val="5"/>
                                            </p:cond>
                                          </p:stCondLst>
                                          <p:endCondLst>
                                            <p:cond evt="onStopAudio" delay="0">
                                              <p:tgtEl>
                                                <p:sldTgt/>
                                              </p:tgtEl>
                                            </p:cond>
                                          </p:endCondLst>
                                        </p:cTn>
                                        <p:tgtEl>
                                          <p:sndTgt r:embed="rId3"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142984"/>
            <a:ext cx="8686800" cy="4937141"/>
          </a:xfrm>
        </p:spPr>
        <p:txBody>
          <a:bodyPr>
            <a:normAutofit fontScale="55000" lnSpcReduction="20000"/>
          </a:bodyPr>
          <a:lstStyle/>
          <a:p>
            <a:pPr algn="just">
              <a:buNone/>
            </a:pPr>
            <a:r>
              <a:rPr lang="tr-TR" i="1" dirty="0" smtClean="0">
                <a:latin typeface="Times New Roman" pitchFamily="18" charset="0"/>
                <a:cs typeface="Times New Roman" pitchFamily="18" charset="0"/>
              </a:rPr>
              <a:t>      Alacak yönetiminin etkinliği açısından başvurulabilecek bazı önlemleri şöyle sıralayabiliriz:</a:t>
            </a:r>
          </a:p>
          <a:p>
            <a:pPr lvl="0" algn="just"/>
            <a:r>
              <a:rPr lang="tr-TR" dirty="0" smtClean="0">
                <a:latin typeface="Times New Roman" pitchFamily="18" charset="0"/>
                <a:cs typeface="Times New Roman" pitchFamily="18" charset="0"/>
              </a:rPr>
              <a:t>Piyasa koşulları uygunsa, </a:t>
            </a:r>
            <a:r>
              <a:rPr lang="tr-TR" i="1" dirty="0" smtClean="0">
                <a:latin typeface="Times New Roman" pitchFamily="18" charset="0"/>
                <a:cs typeface="Times New Roman" pitchFamily="18" charset="0"/>
              </a:rPr>
              <a:t>vadeleri kısaltmak, kredi limitlerini daraltmak </a:t>
            </a:r>
            <a:r>
              <a:rPr lang="tr-TR" dirty="0" smtClean="0">
                <a:latin typeface="Times New Roman" pitchFamily="18" charset="0"/>
                <a:cs typeface="Times New Roman" pitchFamily="18" charset="0"/>
              </a:rPr>
              <a:t>yolları </a:t>
            </a:r>
            <a:r>
              <a:rPr lang="tr-TR" i="1" dirty="0" smtClean="0">
                <a:latin typeface="Times New Roman" pitchFamily="18" charset="0"/>
                <a:cs typeface="Times New Roman" pitchFamily="18" charset="0"/>
              </a:rPr>
              <a:t>araştırılmalıdır,</a:t>
            </a:r>
          </a:p>
          <a:p>
            <a:pPr lvl="0" algn="just"/>
            <a:r>
              <a:rPr lang="tr-TR" dirty="0" smtClean="0">
                <a:latin typeface="Times New Roman" pitchFamily="18" charset="0"/>
                <a:cs typeface="Times New Roman" pitchFamily="18" charset="0"/>
              </a:rPr>
              <a:t>Müşterilerin yakından izlenmesi ve ödemelerini geciktiren müşterilerin kredi limitlerinin </a:t>
            </a:r>
            <a:r>
              <a:rPr lang="tr-TR" i="1" dirty="0" smtClean="0">
                <a:latin typeface="Times New Roman" pitchFamily="18" charset="0"/>
                <a:cs typeface="Times New Roman" pitchFamily="18" charset="0"/>
              </a:rPr>
              <a:t>daraltılması söz konusu olmalıdır</a:t>
            </a:r>
            <a:r>
              <a:rPr lang="tr-TR" dirty="0" smtClean="0">
                <a:latin typeface="Times New Roman" pitchFamily="18" charset="0"/>
                <a:cs typeface="Times New Roman" pitchFamily="18" charset="0"/>
              </a:rPr>
              <a:t>,</a:t>
            </a:r>
          </a:p>
          <a:p>
            <a:pPr lvl="0" algn="just"/>
            <a:r>
              <a:rPr lang="tr-TR" dirty="0" smtClean="0">
                <a:latin typeface="Times New Roman" pitchFamily="18" charset="0"/>
                <a:cs typeface="Times New Roman" pitchFamily="18" charset="0"/>
              </a:rPr>
              <a:t>Müşterilerde aranacak kredi limit kriterlerinin yükseltilmesiyle, şüpheli ve değersiz alacak oranının </a:t>
            </a:r>
            <a:r>
              <a:rPr lang="tr-TR" i="1" dirty="0" smtClean="0">
                <a:latin typeface="Times New Roman" pitchFamily="18" charset="0"/>
                <a:cs typeface="Times New Roman" pitchFamily="18" charset="0"/>
              </a:rPr>
              <a:t>azaltılması sağlanabilir,</a:t>
            </a:r>
          </a:p>
          <a:p>
            <a:pPr lvl="0" algn="just"/>
            <a:r>
              <a:rPr lang="tr-TR" dirty="0" smtClean="0">
                <a:latin typeface="Times New Roman" pitchFamily="18" charset="0"/>
                <a:cs typeface="Times New Roman" pitchFamily="18" charset="0"/>
              </a:rPr>
              <a:t>Büro hizmetlerinde etkinlik sağlanarak, siparişlerin en kısa zamanda gönderilmesi, ödemede geciken müşterilerin </a:t>
            </a:r>
            <a:r>
              <a:rPr lang="tr-TR" i="1" dirty="0" smtClean="0">
                <a:latin typeface="Times New Roman" pitchFamily="18" charset="0"/>
                <a:cs typeface="Times New Roman" pitchFamily="18" charset="0"/>
              </a:rPr>
              <a:t>uyarılması gereklidir,</a:t>
            </a:r>
          </a:p>
          <a:p>
            <a:pPr lvl="0" algn="just"/>
            <a:r>
              <a:rPr lang="tr-TR" i="1" dirty="0" smtClean="0">
                <a:latin typeface="Times New Roman" pitchFamily="18" charset="0"/>
                <a:cs typeface="Times New Roman" pitchFamily="18" charset="0"/>
              </a:rPr>
              <a:t>Erken ödemeyi özendirici </a:t>
            </a:r>
            <a:r>
              <a:rPr lang="tr-TR" dirty="0" smtClean="0">
                <a:latin typeface="Times New Roman" pitchFamily="18" charset="0"/>
                <a:cs typeface="Times New Roman" pitchFamily="18" charset="0"/>
              </a:rPr>
              <a:t>nakit </a:t>
            </a:r>
            <a:r>
              <a:rPr lang="tr-TR" dirty="0" err="1" smtClean="0">
                <a:latin typeface="Times New Roman" pitchFamily="18" charset="0"/>
                <a:cs typeface="Times New Roman" pitchFamily="18" charset="0"/>
              </a:rPr>
              <a:t>iskontosu</a:t>
            </a:r>
            <a:r>
              <a:rPr lang="tr-TR" dirty="0" smtClean="0">
                <a:latin typeface="Times New Roman" pitchFamily="18" charset="0"/>
                <a:cs typeface="Times New Roman" pitchFamily="18" charset="0"/>
              </a:rPr>
              <a:t> gibi önlemlerin alınmasıyla  ilgili </a:t>
            </a:r>
            <a:r>
              <a:rPr lang="tr-TR" i="1" dirty="0" smtClean="0">
                <a:latin typeface="Times New Roman" pitchFamily="18" charset="0"/>
                <a:cs typeface="Times New Roman" pitchFamily="18" charset="0"/>
              </a:rPr>
              <a:t>çalışmalar</a:t>
            </a:r>
            <a:r>
              <a:rPr lang="tr-TR" dirty="0" smtClean="0">
                <a:latin typeface="Times New Roman" pitchFamily="18" charset="0"/>
                <a:cs typeface="Times New Roman" pitchFamily="18" charset="0"/>
              </a:rPr>
              <a:t> </a:t>
            </a:r>
            <a:r>
              <a:rPr lang="tr-TR" i="1" dirty="0" smtClean="0">
                <a:latin typeface="Times New Roman" pitchFamily="18" charset="0"/>
                <a:cs typeface="Times New Roman" pitchFamily="18" charset="0"/>
              </a:rPr>
              <a:t>yapılmalıdır,</a:t>
            </a:r>
          </a:p>
          <a:p>
            <a:pPr lvl="0" algn="just"/>
            <a:r>
              <a:rPr lang="tr-TR" dirty="0" smtClean="0">
                <a:latin typeface="Times New Roman" pitchFamily="18" charset="0"/>
                <a:cs typeface="Times New Roman" pitchFamily="18" charset="0"/>
              </a:rPr>
              <a:t>Açık hesap şeklinde çalışma  yerine, </a:t>
            </a:r>
            <a:r>
              <a:rPr lang="tr-TR" i="1" dirty="0" smtClean="0">
                <a:latin typeface="Times New Roman" pitchFamily="18" charset="0"/>
                <a:cs typeface="Times New Roman" pitchFamily="18" charset="0"/>
              </a:rPr>
              <a:t>belgeye dayalı </a:t>
            </a:r>
            <a:r>
              <a:rPr lang="tr-TR" dirty="0" smtClean="0">
                <a:latin typeface="Times New Roman" pitchFamily="18" charset="0"/>
                <a:cs typeface="Times New Roman" pitchFamily="18" charset="0"/>
              </a:rPr>
              <a:t>çalışma şekli </a:t>
            </a:r>
            <a:r>
              <a:rPr lang="tr-TR" i="1" dirty="0" smtClean="0">
                <a:latin typeface="Times New Roman" pitchFamily="18" charset="0"/>
                <a:cs typeface="Times New Roman" pitchFamily="18" charset="0"/>
              </a:rPr>
              <a:t>benimsenmelidir,</a:t>
            </a:r>
          </a:p>
          <a:p>
            <a:pPr lvl="0" algn="just"/>
            <a:r>
              <a:rPr lang="tr-TR" dirty="0" smtClean="0">
                <a:latin typeface="Times New Roman" pitchFamily="18" charset="0"/>
                <a:cs typeface="Times New Roman" pitchFamily="18" charset="0"/>
              </a:rPr>
              <a:t>Alacakların tahsil edilememe riskine karşı </a:t>
            </a:r>
            <a:r>
              <a:rPr lang="tr-TR" i="1" dirty="0" smtClean="0">
                <a:latin typeface="Times New Roman" pitchFamily="18" charset="0"/>
                <a:cs typeface="Times New Roman" pitchFamily="18" charset="0"/>
              </a:rPr>
              <a:t>sigorta ettirilmesi </a:t>
            </a:r>
            <a:r>
              <a:rPr lang="tr-TR" dirty="0" smtClean="0">
                <a:latin typeface="Times New Roman" pitchFamily="18" charset="0"/>
                <a:cs typeface="Times New Roman" pitchFamily="18" charset="0"/>
              </a:rPr>
              <a:t>söz konusu olabilir,</a:t>
            </a:r>
          </a:p>
          <a:p>
            <a:pPr lvl="0" algn="just"/>
            <a:r>
              <a:rPr lang="tr-TR" dirty="0" smtClean="0">
                <a:latin typeface="Times New Roman" pitchFamily="18" charset="0"/>
                <a:cs typeface="Times New Roman" pitchFamily="18" charset="0"/>
              </a:rPr>
              <a:t>Pazarlama elemanlarından aynı zamanda </a:t>
            </a:r>
            <a:r>
              <a:rPr lang="tr-TR" i="1" dirty="0" smtClean="0">
                <a:latin typeface="Times New Roman" pitchFamily="18" charset="0"/>
                <a:cs typeface="Times New Roman" pitchFamily="18" charset="0"/>
              </a:rPr>
              <a:t>tahsilat elemanı </a:t>
            </a:r>
            <a:r>
              <a:rPr lang="tr-TR" dirty="0" smtClean="0">
                <a:latin typeface="Times New Roman" pitchFamily="18" charset="0"/>
                <a:cs typeface="Times New Roman" pitchFamily="18" charset="0"/>
              </a:rPr>
              <a:t>olarak yararlanma yoluna gidilmelidir.</a:t>
            </a:r>
          </a:p>
          <a:p>
            <a:pPr algn="just"/>
            <a:endParaRPr lang="tr-TR" dirty="0"/>
          </a:p>
        </p:txBody>
      </p:sp>
    </p:spTree>
  </p:cSld>
  <p:clrMapOvr>
    <a:masterClrMapping/>
  </p:clrMapOvr>
  <p:transition>
    <p:newsfla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142984"/>
            <a:ext cx="8686800" cy="4937141"/>
          </a:xfrm>
        </p:spPr>
        <p:txBody>
          <a:bodyPr>
            <a:normAutofit fontScale="70000" lnSpcReduction="20000"/>
          </a:bodyPr>
          <a:lstStyle/>
          <a:p>
            <a:pPr algn="just">
              <a:buNone/>
            </a:pPr>
            <a:r>
              <a:rPr lang="tr-TR" b="1" dirty="0" smtClean="0">
                <a:solidFill>
                  <a:srgbClr val="00B0F0"/>
                </a:solidFill>
                <a:latin typeface="Times New Roman" pitchFamily="18" charset="0"/>
                <a:cs typeface="Times New Roman" pitchFamily="18" charset="0"/>
              </a:rPr>
              <a:t>     Özet</a:t>
            </a:r>
            <a:endParaRPr lang="tr-TR" dirty="0" smtClean="0">
              <a:solidFill>
                <a:srgbClr val="00B0F0"/>
              </a:solidFill>
              <a:latin typeface="Times New Roman" pitchFamily="18" charset="0"/>
              <a:cs typeface="Times New Roman" pitchFamily="18" charset="0"/>
            </a:endParaRPr>
          </a:p>
          <a:p>
            <a:pPr algn="just">
              <a:buNone/>
            </a:pPr>
            <a:r>
              <a:rPr lang="tr-TR" i="1" dirty="0" smtClean="0">
                <a:latin typeface="Times New Roman" pitchFamily="18" charset="0"/>
                <a:cs typeface="Times New Roman" pitchFamily="18" charset="0"/>
              </a:rPr>
              <a:t>     Şüpheli Ticari Alacaklar;</a:t>
            </a:r>
          </a:p>
          <a:p>
            <a:pPr lvl="0" algn="just"/>
            <a:r>
              <a:rPr lang="tr-TR" dirty="0" smtClean="0">
                <a:latin typeface="Times New Roman" pitchFamily="18" charset="0"/>
                <a:cs typeface="Times New Roman" pitchFamily="18" charset="0"/>
              </a:rPr>
              <a:t>Bir alacağın şüpheli ticari alacak sayılmasının </a:t>
            </a:r>
            <a:r>
              <a:rPr lang="tr-TR" i="1" dirty="0" smtClean="0">
                <a:latin typeface="Times New Roman" pitchFamily="18" charset="0"/>
                <a:cs typeface="Times New Roman" pitchFamily="18" charset="0"/>
              </a:rPr>
              <a:t>ilk şartı </a:t>
            </a:r>
            <a:r>
              <a:rPr lang="tr-TR" dirty="0" smtClean="0">
                <a:latin typeface="Times New Roman" pitchFamily="18" charset="0"/>
                <a:cs typeface="Times New Roman" pitchFamily="18" charset="0"/>
              </a:rPr>
              <a:t>alacağın zirai ve ticari kazancın elde edilmesi ve idame ettirilmesi ile ilgili olmasıdır.</a:t>
            </a:r>
          </a:p>
          <a:p>
            <a:pPr lvl="0" algn="just"/>
            <a:r>
              <a:rPr lang="tr-TR" dirty="0" smtClean="0">
                <a:latin typeface="Times New Roman" pitchFamily="18" charset="0"/>
                <a:cs typeface="Times New Roman" pitchFamily="18" charset="0"/>
              </a:rPr>
              <a:t>Dava ve icra safhasında bulunan alacaklar ile yapılan </a:t>
            </a:r>
            <a:r>
              <a:rPr lang="tr-TR" i="1" dirty="0" smtClean="0">
                <a:latin typeface="Times New Roman" pitchFamily="18" charset="0"/>
                <a:cs typeface="Times New Roman" pitchFamily="18" charset="0"/>
              </a:rPr>
              <a:t>protesto</a:t>
            </a:r>
            <a:r>
              <a:rPr lang="tr-TR" dirty="0" smtClean="0">
                <a:latin typeface="Times New Roman" pitchFamily="18" charset="0"/>
                <a:cs typeface="Times New Roman" pitchFamily="18" charset="0"/>
              </a:rPr>
              <a:t> veya </a:t>
            </a:r>
            <a:r>
              <a:rPr lang="tr-TR" i="1" dirty="0" smtClean="0">
                <a:latin typeface="Times New Roman" pitchFamily="18" charset="0"/>
                <a:cs typeface="Times New Roman" pitchFamily="18" charset="0"/>
              </a:rPr>
              <a:t>yazı ile birden fazla</a:t>
            </a:r>
            <a:r>
              <a:rPr lang="tr-TR" dirty="0" smtClean="0">
                <a:latin typeface="Times New Roman" pitchFamily="18" charset="0"/>
                <a:cs typeface="Times New Roman" pitchFamily="18" charset="0"/>
              </a:rPr>
              <a:t> istenmesine karşın tahsil edilemeyen, </a:t>
            </a:r>
            <a:r>
              <a:rPr lang="tr-TR" i="1" dirty="0" smtClean="0">
                <a:latin typeface="Times New Roman" pitchFamily="18" charset="0"/>
                <a:cs typeface="Times New Roman" pitchFamily="18" charset="0"/>
              </a:rPr>
              <a:t>dava ve icra takibine </a:t>
            </a:r>
            <a:r>
              <a:rPr lang="tr-TR" dirty="0" smtClean="0">
                <a:latin typeface="Times New Roman" pitchFamily="18" charset="0"/>
                <a:cs typeface="Times New Roman" pitchFamily="18" charset="0"/>
              </a:rPr>
              <a:t>değmeyecek kadar </a:t>
            </a:r>
            <a:r>
              <a:rPr lang="tr-TR" i="1" dirty="0" smtClean="0">
                <a:latin typeface="Times New Roman" pitchFamily="18" charset="0"/>
                <a:cs typeface="Times New Roman" pitchFamily="18" charset="0"/>
              </a:rPr>
              <a:t>küçük alacaklar </a:t>
            </a:r>
            <a:r>
              <a:rPr lang="tr-TR" dirty="0" smtClean="0">
                <a:latin typeface="Times New Roman" pitchFamily="18" charset="0"/>
                <a:cs typeface="Times New Roman" pitchFamily="18" charset="0"/>
              </a:rPr>
              <a:t>şüpheli ticari alacaklardır.</a:t>
            </a:r>
          </a:p>
          <a:p>
            <a:pPr lvl="0" algn="just"/>
            <a:r>
              <a:rPr lang="tr-TR" dirty="0" smtClean="0">
                <a:latin typeface="Times New Roman" pitchFamily="18" charset="0"/>
                <a:cs typeface="Times New Roman" pitchFamily="18" charset="0"/>
              </a:rPr>
              <a:t>Şüpheli ticari alacaklar, </a:t>
            </a:r>
            <a:r>
              <a:rPr lang="tr-TR" i="1" dirty="0" smtClean="0">
                <a:latin typeface="Times New Roman" pitchFamily="18" charset="0"/>
                <a:cs typeface="Times New Roman" pitchFamily="18" charset="0"/>
              </a:rPr>
              <a:t>pasifte karşılık ayırmak </a:t>
            </a:r>
            <a:r>
              <a:rPr lang="tr-TR" dirty="0" smtClean="0">
                <a:latin typeface="Times New Roman" pitchFamily="18" charset="0"/>
                <a:cs typeface="Times New Roman" pitchFamily="18" charset="0"/>
              </a:rPr>
              <a:t>suretiyle gider olarak dikkate alınabilir.</a:t>
            </a:r>
          </a:p>
          <a:p>
            <a:pPr lvl="0" algn="just"/>
            <a:r>
              <a:rPr lang="tr-TR" dirty="0" smtClean="0">
                <a:latin typeface="Times New Roman" pitchFamily="18" charset="0"/>
                <a:cs typeface="Times New Roman" pitchFamily="18" charset="0"/>
              </a:rPr>
              <a:t>Ayrılan karşılığın </a:t>
            </a:r>
            <a:r>
              <a:rPr lang="tr-TR" i="1" dirty="0" smtClean="0">
                <a:latin typeface="Times New Roman" pitchFamily="18" charset="0"/>
                <a:cs typeface="Times New Roman" pitchFamily="18" charset="0"/>
              </a:rPr>
              <a:t>hangi alacağa ait </a:t>
            </a:r>
            <a:r>
              <a:rPr lang="tr-TR" dirty="0" smtClean="0">
                <a:latin typeface="Times New Roman" pitchFamily="18" charset="0"/>
                <a:cs typeface="Times New Roman" pitchFamily="18" charset="0"/>
              </a:rPr>
              <a:t>olduğu belirtilmek zorundadır.</a:t>
            </a:r>
          </a:p>
          <a:p>
            <a:pPr lvl="0" algn="just"/>
            <a:r>
              <a:rPr lang="tr-TR" i="1" dirty="0" smtClean="0">
                <a:latin typeface="Times New Roman" pitchFamily="18" charset="0"/>
                <a:cs typeface="Times New Roman" pitchFamily="18" charset="0"/>
              </a:rPr>
              <a:t>Sadece bilanço esasına göre </a:t>
            </a:r>
            <a:r>
              <a:rPr lang="tr-TR" dirty="0" smtClean="0">
                <a:latin typeface="Times New Roman" pitchFamily="18" charset="0"/>
                <a:cs typeface="Times New Roman" pitchFamily="18" charset="0"/>
              </a:rPr>
              <a:t>defter tutan mükellefler şüpheli ticari alacaklar için karşılık ayırabilir.</a:t>
            </a:r>
          </a:p>
          <a:p>
            <a:pPr lvl="0" algn="just"/>
            <a:r>
              <a:rPr lang="tr-TR" dirty="0" smtClean="0">
                <a:latin typeface="Times New Roman" pitchFamily="18" charset="0"/>
                <a:cs typeface="Times New Roman" pitchFamily="18" charset="0"/>
              </a:rPr>
              <a:t>Karşılık, alacağın </a:t>
            </a:r>
            <a:r>
              <a:rPr lang="tr-TR" i="1" dirty="0" smtClean="0">
                <a:latin typeface="Times New Roman" pitchFamily="18" charset="0"/>
                <a:cs typeface="Times New Roman" pitchFamily="18" charset="0"/>
              </a:rPr>
              <a:t>şüpheli hale geldiği dönemde </a:t>
            </a:r>
            <a:r>
              <a:rPr lang="tr-TR" dirty="0" smtClean="0">
                <a:latin typeface="Times New Roman" pitchFamily="18" charset="0"/>
                <a:cs typeface="Times New Roman" pitchFamily="18" charset="0"/>
              </a:rPr>
              <a:t>ayrılmalıdır, aksi halde </a:t>
            </a:r>
            <a:r>
              <a:rPr lang="tr-TR" i="1" dirty="0" smtClean="0">
                <a:latin typeface="Times New Roman" pitchFamily="18" charset="0"/>
                <a:cs typeface="Times New Roman" pitchFamily="18" charset="0"/>
              </a:rPr>
              <a:t>ilerleyen dönemlerde </a:t>
            </a:r>
            <a:r>
              <a:rPr lang="tr-TR" dirty="0" smtClean="0">
                <a:latin typeface="Times New Roman" pitchFamily="18" charset="0"/>
                <a:cs typeface="Times New Roman" pitchFamily="18" charset="0"/>
              </a:rPr>
              <a:t>ayrılması </a:t>
            </a:r>
            <a:r>
              <a:rPr lang="tr-TR" i="1" dirty="0" smtClean="0">
                <a:latin typeface="Times New Roman" pitchFamily="18" charset="0"/>
                <a:cs typeface="Times New Roman" pitchFamily="18" charset="0"/>
              </a:rPr>
              <a:t>mümkün değildir.</a:t>
            </a:r>
          </a:p>
          <a:p>
            <a:endParaRPr lang="tr-TR"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pPr algn="just">
              <a:buNone/>
            </a:pPr>
            <a:r>
              <a:rPr lang="tr-TR" b="1" dirty="0" smtClean="0">
                <a:solidFill>
                  <a:srgbClr val="00B0F0"/>
                </a:solidFill>
                <a:latin typeface="Times New Roman" pitchFamily="18" charset="0"/>
                <a:cs typeface="Times New Roman" pitchFamily="18" charset="0"/>
              </a:rPr>
              <a:t>    2.Özellikleri</a:t>
            </a:r>
            <a:endParaRPr lang="tr-TR" dirty="0" smtClean="0">
              <a:solidFill>
                <a:srgbClr val="00B0F0"/>
              </a:solidFill>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Alacağın ticari ve zirai kazancın elde edilmesiyle ilgili olmasının yanı sıra gerçek bir faaliyete dayanması gerekir.</a:t>
            </a:r>
          </a:p>
          <a:p>
            <a:pPr algn="just">
              <a:buNone/>
            </a:pPr>
            <a:r>
              <a:rPr lang="tr-TR" dirty="0" smtClean="0">
                <a:latin typeface="Times New Roman" pitchFamily="18" charset="0"/>
                <a:cs typeface="Times New Roman" pitchFamily="18" charset="0"/>
              </a:rPr>
              <a:t>    Ticari ilişki çerçevesinde ihtiyaç duyulan kredinin üçüncü şahıslardan temini için verilen ve gerçek bir borç ilişkisine dayanmayan senetlere ticari hayatta </a:t>
            </a:r>
            <a:r>
              <a:rPr lang="tr-TR" b="1" i="1" dirty="0" smtClean="0">
                <a:latin typeface="Times New Roman" pitchFamily="18" charset="0"/>
                <a:cs typeface="Times New Roman" pitchFamily="18" charset="0"/>
              </a:rPr>
              <a:t>“hatır bonosu”</a:t>
            </a:r>
            <a:r>
              <a:rPr lang="tr-TR" i="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adı verilmektedir. Bu tür senetler için zarar yazılması mümkün değildir.</a:t>
            </a:r>
            <a:endParaRPr lang="tr-TR"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pPr lvl="0" algn="just"/>
            <a:r>
              <a:rPr lang="tr-TR" i="1" dirty="0" smtClean="0">
                <a:latin typeface="Times New Roman" pitchFamily="18" charset="0"/>
                <a:cs typeface="Times New Roman" pitchFamily="18" charset="0"/>
              </a:rPr>
              <a:t>Hatır çekleri </a:t>
            </a:r>
            <a:r>
              <a:rPr lang="tr-TR" dirty="0" smtClean="0">
                <a:latin typeface="Times New Roman" pitchFamily="18" charset="0"/>
                <a:cs typeface="Times New Roman" pitchFamily="18" charset="0"/>
              </a:rPr>
              <a:t>vb. alacaklar(ticari kazancın elde edilmesiyle ilintili olmayan) için karşılık ayrılması </a:t>
            </a:r>
            <a:r>
              <a:rPr lang="tr-TR" i="1" dirty="0" smtClean="0">
                <a:latin typeface="Times New Roman" pitchFamily="18" charset="0"/>
                <a:cs typeface="Times New Roman" pitchFamily="18" charset="0"/>
              </a:rPr>
              <a:t>mümkün değildir</a:t>
            </a:r>
            <a:r>
              <a:rPr lang="tr-TR" dirty="0" smtClean="0">
                <a:latin typeface="Times New Roman" pitchFamily="18" charset="0"/>
                <a:cs typeface="Times New Roman" pitchFamily="18" charset="0"/>
              </a:rPr>
              <a:t>.</a:t>
            </a:r>
          </a:p>
          <a:p>
            <a:pPr lvl="0" algn="just"/>
            <a:r>
              <a:rPr lang="tr-TR" dirty="0" smtClean="0">
                <a:latin typeface="Times New Roman" pitchFamily="18" charset="0"/>
                <a:cs typeface="Times New Roman" pitchFamily="18" charset="0"/>
              </a:rPr>
              <a:t>Şüpheli hale gelen alacağın </a:t>
            </a:r>
            <a:r>
              <a:rPr lang="tr-TR" i="1" dirty="0" smtClean="0">
                <a:latin typeface="Times New Roman" pitchFamily="18" charset="0"/>
                <a:cs typeface="Times New Roman" pitchFamily="18" charset="0"/>
              </a:rPr>
              <a:t>Katma Değer Vergisine </a:t>
            </a:r>
            <a:r>
              <a:rPr lang="tr-TR" dirty="0" smtClean="0">
                <a:latin typeface="Times New Roman" pitchFamily="18" charset="0"/>
                <a:cs typeface="Times New Roman" pitchFamily="18" charset="0"/>
              </a:rPr>
              <a:t>tekabül eden kısmı için de </a:t>
            </a:r>
            <a:r>
              <a:rPr lang="tr-TR" i="1" dirty="0" smtClean="0">
                <a:latin typeface="Times New Roman" pitchFamily="18" charset="0"/>
                <a:cs typeface="Times New Roman" pitchFamily="18" charset="0"/>
              </a:rPr>
              <a:t>karşılık ayrılabilir.</a:t>
            </a:r>
          </a:p>
          <a:p>
            <a:pPr lvl="0" algn="just"/>
            <a:r>
              <a:rPr lang="tr-TR" i="1" dirty="0" smtClean="0">
                <a:latin typeface="Times New Roman" pitchFamily="18" charset="0"/>
                <a:cs typeface="Times New Roman" pitchFamily="18" charset="0"/>
              </a:rPr>
              <a:t>Teminata bağlanan </a:t>
            </a:r>
            <a:r>
              <a:rPr lang="tr-TR" dirty="0" smtClean="0">
                <a:latin typeface="Times New Roman" pitchFamily="18" charset="0"/>
                <a:cs typeface="Times New Roman" pitchFamily="18" charset="0"/>
              </a:rPr>
              <a:t>alacaklarda ancak teminat tutarını aşan kısım için </a:t>
            </a:r>
            <a:r>
              <a:rPr lang="tr-TR" i="1" dirty="0" smtClean="0">
                <a:latin typeface="Times New Roman" pitchFamily="18" charset="0"/>
                <a:cs typeface="Times New Roman" pitchFamily="18" charset="0"/>
              </a:rPr>
              <a:t>karşılık ayrılabilir.</a:t>
            </a:r>
          </a:p>
          <a:p>
            <a:pPr lvl="0" algn="just"/>
            <a:r>
              <a:rPr lang="tr-TR" dirty="0" smtClean="0">
                <a:latin typeface="Times New Roman" pitchFamily="18" charset="0"/>
                <a:cs typeface="Times New Roman" pitchFamily="18" charset="0"/>
              </a:rPr>
              <a:t>Kamu kurum ve kuruluşlarından olan alacaklar için </a:t>
            </a:r>
            <a:r>
              <a:rPr lang="tr-TR" i="1" dirty="0" smtClean="0">
                <a:latin typeface="Times New Roman" pitchFamily="18" charset="0"/>
                <a:cs typeface="Times New Roman" pitchFamily="18" charset="0"/>
              </a:rPr>
              <a:t>karşılık ayrılması mümkün değildir</a:t>
            </a:r>
            <a:r>
              <a:rPr lang="tr-TR" dirty="0" smtClean="0">
                <a:latin typeface="Times New Roman" pitchFamily="18" charset="0"/>
                <a:cs typeface="Times New Roman" pitchFamily="18" charset="0"/>
              </a:rPr>
              <a:t>.</a:t>
            </a:r>
          </a:p>
          <a:p>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r>
              <a:rPr lang="tr-TR" dirty="0" smtClean="0">
                <a:latin typeface="Times New Roman" pitchFamily="18" charset="0"/>
                <a:cs typeface="Times New Roman" pitchFamily="18" charset="0"/>
              </a:rPr>
              <a:t>Değersiz Ticari Alacaklar;</a:t>
            </a:r>
          </a:p>
          <a:p>
            <a:pPr lvl="0"/>
            <a:r>
              <a:rPr lang="tr-TR" dirty="0" smtClean="0">
                <a:latin typeface="Times New Roman" pitchFamily="18" charset="0"/>
                <a:cs typeface="Times New Roman" pitchFamily="18" charset="0"/>
              </a:rPr>
              <a:t>Tahsiline imkan kalmayan </a:t>
            </a:r>
            <a:r>
              <a:rPr lang="tr-TR" smtClean="0">
                <a:latin typeface="Times New Roman" pitchFamily="18" charset="0"/>
                <a:cs typeface="Times New Roman" pitchFamily="18" charset="0"/>
              </a:rPr>
              <a:t>alacaklar değersiz </a:t>
            </a:r>
            <a:r>
              <a:rPr lang="tr-TR" dirty="0" smtClean="0">
                <a:latin typeface="Times New Roman" pitchFamily="18" charset="0"/>
                <a:cs typeface="Times New Roman" pitchFamily="18" charset="0"/>
              </a:rPr>
              <a:t>ticari alacaklardır.</a:t>
            </a:r>
          </a:p>
          <a:p>
            <a:pPr lvl="0"/>
            <a:r>
              <a:rPr lang="tr-TR" dirty="0" smtClean="0">
                <a:latin typeface="Times New Roman" pitchFamily="18" charset="0"/>
                <a:cs typeface="Times New Roman" pitchFamily="18" charset="0"/>
              </a:rPr>
              <a:t>Direkt mukayyet kıymetleriyle zarara geçirilebilir.</a:t>
            </a:r>
          </a:p>
          <a:p>
            <a:pPr lvl="0"/>
            <a:r>
              <a:rPr lang="tr-TR" dirty="0" smtClean="0">
                <a:latin typeface="Times New Roman" pitchFamily="18" charset="0"/>
                <a:cs typeface="Times New Roman" pitchFamily="18" charset="0"/>
              </a:rPr>
              <a:t>İşletme esasına göre defter tutan mükellefler de değersiz alacaklarını gider kaydedebilir.</a:t>
            </a:r>
          </a:p>
          <a:p>
            <a:pPr lvl="0"/>
            <a:r>
              <a:rPr lang="tr-TR" dirty="0" smtClean="0">
                <a:latin typeface="Times New Roman" pitchFamily="18" charset="0"/>
                <a:cs typeface="Times New Roman" pitchFamily="18" charset="0"/>
              </a:rPr>
              <a:t>Aciz vesikasına bağlanan alacaklar değersiz alacak olarak kabul edilebilir.</a:t>
            </a:r>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pPr algn="just">
              <a:buNone/>
            </a:pPr>
            <a:r>
              <a:rPr lang="tr-TR" dirty="0" smtClean="0">
                <a:latin typeface="Times New Roman" pitchFamily="18" charset="0"/>
                <a:cs typeface="Times New Roman" pitchFamily="18" charset="0"/>
              </a:rPr>
              <a:t>    </a:t>
            </a:r>
            <a:r>
              <a:rPr lang="tr-TR" i="1" dirty="0" err="1" smtClean="0">
                <a:latin typeface="Times New Roman" pitchFamily="18" charset="0"/>
                <a:cs typeface="Times New Roman" pitchFamily="18" charset="0"/>
              </a:rPr>
              <a:t>Kazai</a:t>
            </a:r>
            <a:r>
              <a:rPr lang="tr-TR" i="1" dirty="0" smtClean="0">
                <a:latin typeface="Times New Roman" pitchFamily="18" charset="0"/>
                <a:cs typeface="Times New Roman" pitchFamily="18" charset="0"/>
              </a:rPr>
              <a:t> hükümden kasıt</a:t>
            </a:r>
            <a:r>
              <a:rPr lang="tr-TR" dirty="0" smtClean="0">
                <a:latin typeface="Times New Roman" pitchFamily="18" charset="0"/>
                <a:cs typeface="Times New Roman" pitchFamily="18" charset="0"/>
              </a:rPr>
              <a:t>, alacağın borçlu tarafından ödenmesinin imkanının bulunmadığını hükme bağlayan bir mahkeme kararının anlaşılması gerekir. </a:t>
            </a:r>
            <a:r>
              <a:rPr lang="tr-TR" dirty="0" err="1" smtClean="0">
                <a:latin typeface="Times New Roman" pitchFamily="18" charset="0"/>
                <a:cs typeface="Times New Roman" pitchFamily="18" charset="0"/>
              </a:rPr>
              <a:t>Kazai</a:t>
            </a:r>
            <a:r>
              <a:rPr lang="tr-TR" dirty="0" smtClean="0">
                <a:latin typeface="Times New Roman" pitchFamily="18" charset="0"/>
                <a:cs typeface="Times New Roman" pitchFamily="18" charset="0"/>
              </a:rPr>
              <a:t> bir hükümden anlaşılması gereken, alacağın tahsili için kanun yollarına başvurulmuş olması, icra takibinin yapılmış bulunması, bu müracaatlar ve takipler sonunda, alacağın ödenmeyeceğine hakim tarafından hükmedilmiş olması</a:t>
            </a:r>
            <a:r>
              <a:rPr lang="tr-TR" i="1" dirty="0" smtClean="0">
                <a:latin typeface="Times New Roman" pitchFamily="18" charset="0"/>
                <a:cs typeface="Times New Roman" pitchFamily="18" charset="0"/>
              </a:rPr>
              <a:t>; kanaat verici vesika </a:t>
            </a:r>
            <a:r>
              <a:rPr lang="tr-TR" dirty="0" smtClean="0">
                <a:latin typeface="Times New Roman" pitchFamily="18" charset="0"/>
                <a:cs typeface="Times New Roman" pitchFamily="18" charset="0"/>
              </a:rPr>
              <a:t>teriminden ise ödemeyi imkansız hale getirmiş hal ve sebepler sonucu ortaya çıkmış belgeler anlaşılmalıdır. </a:t>
            </a:r>
            <a:endParaRPr lang="tr-TR" dirty="0">
              <a:latin typeface="Times New Roman" pitchFamily="18" charset="0"/>
              <a:cs typeface="Times New Roman" pitchFamily="18" charset="0"/>
            </a:endParaRPr>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1071546"/>
            <a:ext cx="8858280" cy="5572164"/>
          </a:xfrm>
        </p:spPr>
        <p:txBody>
          <a:bodyPr>
            <a:noAutofit/>
          </a:bodyPr>
          <a:lstStyle/>
          <a:p>
            <a:pPr algn="just">
              <a:buNone/>
            </a:pPr>
            <a:r>
              <a:rPr lang="tr-TR" sz="2000" dirty="0" smtClean="0">
                <a:latin typeface="Times New Roman" pitchFamily="18" charset="0"/>
                <a:cs typeface="Times New Roman" pitchFamily="18" charset="0"/>
              </a:rPr>
              <a:t>     Ancak hangi belgelerin kanaat verici belge sayılacakları yeterince açık değildir. Bu konuda her belgenin ayrı ayrı değerlendirildikten ve ilgili olayın mahiyeti araştırıldıktan sonra kanaat verici bulunduğu takdirde kabul edilmesi gerekir. </a:t>
            </a:r>
          </a:p>
          <a:p>
            <a:pPr algn="just">
              <a:buNone/>
            </a:pPr>
            <a:r>
              <a:rPr lang="tr-TR" sz="2000" i="1" dirty="0" smtClean="0">
                <a:latin typeface="Times New Roman" pitchFamily="18" charset="0"/>
                <a:cs typeface="Times New Roman" pitchFamily="18" charset="0"/>
              </a:rPr>
              <a:t>     Vergi hukuku uygulaması bakımından kanaat verici vesikalara örnek olarak aşağıdaki belgeler sayılabilir:</a:t>
            </a:r>
          </a:p>
          <a:p>
            <a:pPr algn="just"/>
            <a:r>
              <a:rPr lang="tr-TR" sz="2000" dirty="0" smtClean="0">
                <a:latin typeface="Times New Roman" pitchFamily="18" charset="0"/>
                <a:cs typeface="Times New Roman" pitchFamily="18" charset="0"/>
              </a:rPr>
              <a:t>Borçlunun herhangi bir mal varlığı bırakmadan </a:t>
            </a:r>
            <a:r>
              <a:rPr lang="tr-TR" sz="2000" i="1" dirty="0" smtClean="0">
                <a:latin typeface="Times New Roman" pitchFamily="18" charset="0"/>
                <a:cs typeface="Times New Roman" pitchFamily="18" charset="0"/>
              </a:rPr>
              <a:t>ölümü</a:t>
            </a:r>
            <a:r>
              <a:rPr lang="tr-TR" sz="2000" dirty="0" smtClean="0">
                <a:latin typeface="Times New Roman" pitchFamily="18" charset="0"/>
                <a:cs typeface="Times New Roman" pitchFamily="18" charset="0"/>
              </a:rPr>
              <a:t> veya Medeni Kanunun 31 ve izleyen maddelerine göre mahkemelerce borçlu hakkında verilen </a:t>
            </a:r>
            <a:r>
              <a:rPr lang="tr-TR" sz="2000" i="1" dirty="0" smtClean="0">
                <a:latin typeface="Times New Roman" pitchFamily="18" charset="0"/>
                <a:cs typeface="Times New Roman" pitchFamily="18" charset="0"/>
              </a:rPr>
              <a:t>gaiplik kararı </a:t>
            </a:r>
            <a:r>
              <a:rPr lang="tr-TR" sz="2000" dirty="0" smtClean="0">
                <a:latin typeface="Times New Roman" pitchFamily="18" charset="0"/>
                <a:cs typeface="Times New Roman" pitchFamily="18" charset="0"/>
              </a:rPr>
              <a:t>ve mirasçıların da mirası reddettiklerine dair sulh hukuk mahkemelerince verilmiş bulunan </a:t>
            </a:r>
            <a:r>
              <a:rPr lang="tr-TR" sz="2000" i="1" dirty="0" smtClean="0">
                <a:latin typeface="Times New Roman" pitchFamily="18" charset="0"/>
                <a:cs typeface="Times New Roman" pitchFamily="18" charset="0"/>
              </a:rPr>
              <a:t>mirası </a:t>
            </a:r>
            <a:r>
              <a:rPr lang="tr-TR" sz="2000" i="1" dirty="0" err="1" smtClean="0">
                <a:latin typeface="Times New Roman" pitchFamily="18" charset="0"/>
                <a:cs typeface="Times New Roman" pitchFamily="18" charset="0"/>
              </a:rPr>
              <a:t>red</a:t>
            </a:r>
            <a:r>
              <a:rPr lang="tr-TR" sz="2000" i="1" dirty="0" smtClean="0">
                <a:latin typeface="Times New Roman" pitchFamily="18" charset="0"/>
                <a:cs typeface="Times New Roman" pitchFamily="18" charset="0"/>
              </a:rPr>
              <a:t> kararı</a:t>
            </a:r>
            <a:r>
              <a:rPr lang="tr-TR" sz="2000" dirty="0" smtClean="0">
                <a:latin typeface="Times New Roman" pitchFamily="18" charset="0"/>
                <a:cs typeface="Times New Roman" pitchFamily="18" charset="0"/>
              </a:rPr>
              <a:t>,</a:t>
            </a:r>
          </a:p>
          <a:p>
            <a:pPr algn="just"/>
            <a:r>
              <a:rPr lang="tr-TR" sz="2000" dirty="0" smtClean="0">
                <a:latin typeface="Times New Roman" pitchFamily="18" charset="0"/>
                <a:cs typeface="Times New Roman" pitchFamily="18" charset="0"/>
              </a:rPr>
              <a:t>Borçlu aleyhine alacaklı tarafından açılan davayı borçlunun kazandığına dair </a:t>
            </a:r>
            <a:r>
              <a:rPr lang="tr-TR" sz="2000" i="1" dirty="0" smtClean="0">
                <a:latin typeface="Times New Roman" pitchFamily="18" charset="0"/>
                <a:cs typeface="Times New Roman" pitchFamily="18" charset="0"/>
              </a:rPr>
              <a:t>mahkeme kararı</a:t>
            </a:r>
            <a:r>
              <a:rPr lang="tr-TR" sz="2000" dirty="0" smtClean="0">
                <a:latin typeface="Times New Roman" pitchFamily="18" charset="0"/>
                <a:cs typeface="Times New Roman" pitchFamily="18" charset="0"/>
              </a:rPr>
              <a:t>,</a:t>
            </a:r>
          </a:p>
          <a:p>
            <a:pPr algn="just"/>
            <a:r>
              <a:rPr lang="tr-TR" sz="2000" dirty="0" smtClean="0">
                <a:latin typeface="Times New Roman" pitchFamily="18" charset="0"/>
                <a:cs typeface="Times New Roman" pitchFamily="18" charset="0"/>
              </a:rPr>
              <a:t>Mahkeme huzurunda alacaktan vazgeçildiğine ilişkin olarak düzenlenmiş </a:t>
            </a:r>
            <a:r>
              <a:rPr lang="tr-TR" sz="2000" i="1" dirty="0" smtClean="0">
                <a:latin typeface="Times New Roman" pitchFamily="18" charset="0"/>
                <a:cs typeface="Times New Roman" pitchFamily="18" charset="0"/>
              </a:rPr>
              <a:t>belgeler</a:t>
            </a:r>
            <a:r>
              <a:rPr lang="tr-TR" sz="2000" dirty="0" smtClean="0">
                <a:latin typeface="Times New Roman" pitchFamily="18" charset="0"/>
                <a:cs typeface="Times New Roman" pitchFamily="18" charset="0"/>
              </a:rPr>
              <a:t>,</a:t>
            </a:r>
          </a:p>
          <a:p>
            <a:pPr algn="just"/>
            <a:r>
              <a:rPr lang="tr-TR" sz="2000" dirty="0" smtClean="0">
                <a:latin typeface="Times New Roman" pitchFamily="18" charset="0"/>
                <a:cs typeface="Times New Roman" pitchFamily="18" charset="0"/>
              </a:rPr>
              <a:t>Alacaktan vazgeçildiğine dair </a:t>
            </a:r>
            <a:r>
              <a:rPr lang="tr-TR" sz="2000" i="1" dirty="0" smtClean="0">
                <a:latin typeface="Times New Roman" pitchFamily="18" charset="0"/>
                <a:cs typeface="Times New Roman" pitchFamily="18" charset="0"/>
              </a:rPr>
              <a:t>konkordato anlaşması,</a:t>
            </a:r>
          </a:p>
          <a:p>
            <a:pPr algn="just"/>
            <a:r>
              <a:rPr lang="tr-TR" sz="2000" dirty="0" smtClean="0">
                <a:latin typeface="Times New Roman" pitchFamily="18" charset="0"/>
                <a:cs typeface="Times New Roman" pitchFamily="18" charset="0"/>
              </a:rPr>
              <a:t>Borçlunun dolandırıcılıktan mahkum olması ve herhangi bir malvarlığı bulunmadığını belgeleyen </a:t>
            </a:r>
            <a:r>
              <a:rPr lang="tr-TR" sz="2000" i="1" dirty="0" smtClean="0">
                <a:latin typeface="Times New Roman" pitchFamily="18" charset="0"/>
                <a:cs typeface="Times New Roman" pitchFamily="18" charset="0"/>
              </a:rPr>
              <a:t>resmi evrak</a:t>
            </a:r>
            <a:r>
              <a:rPr lang="tr-TR" sz="2000" dirty="0" smtClean="0">
                <a:latin typeface="Times New Roman" pitchFamily="18" charset="0"/>
                <a:cs typeface="Times New Roman" pitchFamily="18" charset="0"/>
              </a:rPr>
              <a:t>,</a:t>
            </a:r>
            <a:endParaRPr lang="tr-TR" sz="2000"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40000" lnSpcReduction="20000"/>
          </a:bodyPr>
          <a:lstStyle/>
          <a:p>
            <a:pPr lvl="0" algn="just"/>
            <a:r>
              <a:rPr lang="tr-TR" sz="6700" dirty="0" smtClean="0">
                <a:latin typeface="Times New Roman" pitchFamily="18" charset="0"/>
                <a:cs typeface="Times New Roman" pitchFamily="18" charset="0"/>
              </a:rPr>
              <a:t>Borçlunun adresinin saptanamaması nedeniyle icra takibat dosyasının kaldırıldığını ve yasal süresi içerisinde yenileme talebinde de bulunulmadığını gösteren </a:t>
            </a:r>
            <a:r>
              <a:rPr lang="tr-TR" sz="6700" i="1" dirty="0" smtClean="0">
                <a:latin typeface="Times New Roman" pitchFamily="18" charset="0"/>
                <a:cs typeface="Times New Roman" pitchFamily="18" charset="0"/>
              </a:rPr>
              <a:t>icra memurluğu yazısı,</a:t>
            </a:r>
          </a:p>
          <a:p>
            <a:pPr lvl="0" algn="just"/>
            <a:r>
              <a:rPr lang="tr-TR" sz="6700" dirty="0" smtClean="0">
                <a:latin typeface="Times New Roman" pitchFamily="18" charset="0"/>
                <a:cs typeface="Times New Roman" pitchFamily="18" charset="0"/>
              </a:rPr>
              <a:t>Gerek doğuşu gerekse vazgeçilmesi bakımından belli ve inandırıcı sebepleri olmak şartıyla alacaktan vazgeçildiğini gösteren </a:t>
            </a:r>
            <a:r>
              <a:rPr lang="tr-TR" sz="6700" i="1" dirty="0" smtClean="0">
                <a:latin typeface="Times New Roman" pitchFamily="18" charset="0"/>
                <a:cs typeface="Times New Roman" pitchFamily="18" charset="0"/>
              </a:rPr>
              <a:t>anlaşmalar</a:t>
            </a:r>
            <a:r>
              <a:rPr lang="tr-TR" sz="6700" dirty="0" smtClean="0">
                <a:latin typeface="Times New Roman" pitchFamily="18" charset="0"/>
                <a:cs typeface="Times New Roman" pitchFamily="18" charset="0"/>
              </a:rPr>
              <a:t>, (Alacaklının tek taraflı irade beyanı ile alınmasından vazgeçilen alacakların, değersiz alacak olarak zarar kaydı </a:t>
            </a:r>
            <a:r>
              <a:rPr lang="tr-TR" sz="6700" i="1" dirty="0" smtClean="0">
                <a:latin typeface="Times New Roman" pitchFamily="18" charset="0"/>
                <a:cs typeface="Times New Roman" pitchFamily="18" charset="0"/>
              </a:rPr>
              <a:t>mümkün değildir</a:t>
            </a:r>
            <a:r>
              <a:rPr lang="tr-TR" sz="6700" dirty="0" smtClean="0">
                <a:latin typeface="Times New Roman" pitchFamily="18" charset="0"/>
                <a:cs typeface="Times New Roman" pitchFamily="18" charset="0"/>
              </a:rPr>
              <a:t>.)</a:t>
            </a:r>
          </a:p>
          <a:p>
            <a:pPr lvl="0" algn="just"/>
            <a:r>
              <a:rPr lang="tr-TR" sz="6700" dirty="0" smtClean="0">
                <a:latin typeface="Times New Roman" pitchFamily="18" charset="0"/>
                <a:cs typeface="Times New Roman" pitchFamily="18" charset="0"/>
              </a:rPr>
              <a:t>Ticaret mahkemesince borçlu hakkında verilmiş ve ilgili masa tarafından tasfiyeye tabi tutulmuş bulunan iflas kararına ilişkin </a:t>
            </a:r>
            <a:r>
              <a:rPr lang="tr-TR" sz="6700" i="1" dirty="0" smtClean="0">
                <a:latin typeface="Times New Roman" pitchFamily="18" charset="0"/>
                <a:cs typeface="Times New Roman" pitchFamily="18" charset="0"/>
              </a:rPr>
              <a:t>belgeler.</a:t>
            </a:r>
          </a:p>
          <a:p>
            <a:endParaRPr lang="tr-TR" dirty="0"/>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Autofit/>
          </a:bodyPr>
          <a:lstStyle/>
          <a:p>
            <a:pPr algn="just">
              <a:buNone/>
            </a:pPr>
            <a:r>
              <a:rPr lang="tr-TR" sz="2000" dirty="0" smtClean="0">
                <a:latin typeface="Times New Roman" pitchFamily="18" charset="0"/>
                <a:cs typeface="Times New Roman" pitchFamily="18" charset="0"/>
              </a:rPr>
              <a:t>     Değersiz alacaklar, bu mahiyete girdikleri tarihte </a:t>
            </a:r>
            <a:r>
              <a:rPr lang="tr-TR" sz="2000" i="1" dirty="0" smtClean="0">
                <a:latin typeface="Times New Roman" pitchFamily="18" charset="0"/>
                <a:cs typeface="Times New Roman" pitchFamily="18" charset="0"/>
              </a:rPr>
              <a:t>tasarruf değerlerini </a:t>
            </a:r>
            <a:r>
              <a:rPr lang="tr-TR" sz="2000" dirty="0" smtClean="0">
                <a:latin typeface="Times New Roman" pitchFamily="18" charset="0"/>
                <a:cs typeface="Times New Roman" pitchFamily="18" charset="0"/>
              </a:rPr>
              <a:t>kaybederler ve mukayyet kıymetleriyle zarara geçirilerek yok edilirler.</a:t>
            </a:r>
          </a:p>
          <a:p>
            <a:pPr algn="just">
              <a:buNone/>
            </a:pPr>
            <a:r>
              <a:rPr lang="tr-TR" sz="2000" dirty="0" smtClean="0">
                <a:latin typeface="Times New Roman" pitchFamily="18" charset="0"/>
                <a:cs typeface="Times New Roman" pitchFamily="18" charset="0"/>
              </a:rPr>
              <a:t>      İşletme hesabı esasına göre defter tutan mükelleflerin bu madde hükmüne giren değersiz alacakları, gider kaydedilmek suretiyle yok edilir.</a:t>
            </a:r>
          </a:p>
          <a:p>
            <a:pPr algn="just">
              <a:buNone/>
            </a:pPr>
            <a:r>
              <a:rPr lang="tr-TR" sz="2000" dirty="0" smtClean="0">
                <a:latin typeface="Times New Roman" pitchFamily="18" charset="0"/>
                <a:cs typeface="Times New Roman" pitchFamily="18" charset="0"/>
              </a:rPr>
              <a:t>     Değersiz alacakların bu hale geldikleri yılda nazara alınması gerekmektedir. </a:t>
            </a:r>
            <a:r>
              <a:rPr lang="tr-TR" sz="2000" i="1" dirty="0" smtClean="0">
                <a:latin typeface="Times New Roman" pitchFamily="18" charset="0"/>
                <a:cs typeface="Times New Roman" pitchFamily="18" charset="0"/>
              </a:rPr>
              <a:t>İlgili yılda zarara geçirilmeyen değersiz alacağın, sonraki yıllarda zarara geçirilmesine </a:t>
            </a:r>
            <a:r>
              <a:rPr lang="tr-TR" sz="2000" b="1" i="1" dirty="0" smtClean="0">
                <a:latin typeface="Times New Roman" pitchFamily="18" charset="0"/>
                <a:cs typeface="Times New Roman" pitchFamily="18" charset="0"/>
              </a:rPr>
              <a:t>imkan yoktur. </a:t>
            </a:r>
            <a:r>
              <a:rPr lang="tr-TR" sz="2000" dirty="0" smtClean="0">
                <a:latin typeface="Times New Roman" pitchFamily="18" charset="0"/>
                <a:cs typeface="Times New Roman" pitchFamily="18" charset="0"/>
              </a:rPr>
              <a:t>Alacağın değersiz alacak durumuna geldiği yıl firma zararda dahi olsa o yıl gider yazılmayan değersiz alacağın ertesi yıllarda zarar yazılması mümkün değildir.Bu durum </a:t>
            </a:r>
            <a:r>
              <a:rPr lang="tr-TR" sz="2000" b="1" i="1" dirty="0" smtClean="0">
                <a:latin typeface="Times New Roman" pitchFamily="18" charset="0"/>
                <a:cs typeface="Times New Roman" pitchFamily="18" charset="0"/>
              </a:rPr>
              <a:t>dönemsellik esasının </a:t>
            </a:r>
            <a:r>
              <a:rPr lang="tr-TR" sz="2000" dirty="0" smtClean="0">
                <a:latin typeface="Times New Roman" pitchFamily="18" charset="0"/>
                <a:cs typeface="Times New Roman" pitchFamily="18" charset="0"/>
              </a:rPr>
              <a:t>bir sonucudur</a:t>
            </a:r>
            <a:r>
              <a:rPr lang="tr-TR" sz="2000" i="1" dirty="0" smtClean="0">
                <a:latin typeface="Times New Roman" pitchFamily="18" charset="0"/>
                <a:cs typeface="Times New Roman" pitchFamily="18" charset="0"/>
              </a:rPr>
              <a:t>. Dönemsellik esası ise</a:t>
            </a:r>
            <a:r>
              <a:rPr lang="tr-TR" sz="2000" dirty="0" smtClean="0">
                <a:latin typeface="Times New Roman" pitchFamily="18" charset="0"/>
                <a:cs typeface="Times New Roman" pitchFamily="18" charset="0"/>
              </a:rPr>
              <a:t>, işletmenin sınırsız olarak kabul edilen ömrü belli dönemlere ayrılır ve her dönemin faaliyetleri birbirinden bağımsız olarak sürdürülür. Muhasebede bu dönem genellikle</a:t>
            </a:r>
            <a:r>
              <a:rPr lang="tr-TR" sz="2000" b="1" dirty="0" smtClean="0">
                <a:latin typeface="Times New Roman" pitchFamily="18" charset="0"/>
                <a:cs typeface="Times New Roman" pitchFamily="18" charset="0"/>
              </a:rPr>
              <a:t> </a:t>
            </a:r>
            <a:r>
              <a:rPr lang="tr-TR" sz="2000" b="1" i="1" dirty="0" smtClean="0">
                <a:latin typeface="Times New Roman" pitchFamily="18" charset="0"/>
                <a:cs typeface="Times New Roman" pitchFamily="18" charset="0"/>
              </a:rPr>
              <a:t>bir takvim yılıdır.</a:t>
            </a:r>
            <a:r>
              <a:rPr lang="tr-TR" sz="2000" i="1"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Her dönem birbirinden bağımsızdır. Her dönemin gelir ve gideri birbiri ile karşılaştırılarak o döneme ait kar ya da zarar rakamı bulunur ve kayıtlara geçirilerek raporlanır.</a:t>
            </a:r>
            <a:endParaRPr lang="tr-TR" sz="2000" dirty="0">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071546"/>
            <a:ext cx="8686800" cy="5572164"/>
          </a:xfrm>
        </p:spPr>
        <p:txBody>
          <a:bodyPr>
            <a:normAutofit fontScale="77500" lnSpcReduction="20000"/>
          </a:bodyPr>
          <a:lstStyle/>
          <a:p>
            <a:pPr algn="just">
              <a:buNone/>
            </a:pPr>
            <a:r>
              <a:rPr lang="tr-TR" sz="3600" dirty="0" smtClean="0">
                <a:latin typeface="Times New Roman" pitchFamily="18" charset="0"/>
                <a:cs typeface="Times New Roman" pitchFamily="18" charset="0"/>
              </a:rPr>
              <a:t>    Değersiz ticari alacağın şüpheli ticari alacaktan farkı artık tahsiline imkan kalmadığının bir vesikayla tevsik edilmiş olmasıdır. Dolayısıyla değersiz alacaklar için karşılık ayrılması söz konusu olmayıp doğrudan dönem kar/zarar hesabının tespitinde gider olarak dikkate alınır.</a:t>
            </a:r>
          </a:p>
          <a:p>
            <a:pPr algn="just">
              <a:buNone/>
            </a:pPr>
            <a:r>
              <a:rPr lang="tr-TR" sz="3600" dirty="0" smtClean="0">
                <a:latin typeface="Times New Roman" pitchFamily="18" charset="0"/>
                <a:cs typeface="Times New Roman" pitchFamily="18" charset="0"/>
              </a:rPr>
              <a:t>    </a:t>
            </a:r>
            <a:r>
              <a:rPr lang="tr-TR" sz="3600" i="1" dirty="0" smtClean="0">
                <a:latin typeface="Times New Roman" pitchFamily="18" charset="0"/>
                <a:cs typeface="Times New Roman" pitchFamily="18" charset="0"/>
              </a:rPr>
              <a:t>Aciz vesikasına </a:t>
            </a:r>
            <a:r>
              <a:rPr lang="tr-TR" sz="3600" dirty="0" smtClean="0">
                <a:latin typeface="Times New Roman" pitchFamily="18" charset="0"/>
                <a:cs typeface="Times New Roman" pitchFamily="18" charset="0"/>
              </a:rPr>
              <a:t>bağlanan alacakların değersiz sayılıp sayılamayacağına ilişkin farklı görüşler mevcuttur. </a:t>
            </a:r>
            <a:r>
              <a:rPr lang="tr-TR" sz="3600" i="1" dirty="0" smtClean="0">
                <a:latin typeface="Times New Roman" pitchFamily="18" charset="0"/>
                <a:cs typeface="Times New Roman" pitchFamily="18" charset="0"/>
              </a:rPr>
              <a:t>Vergi idaresi</a:t>
            </a:r>
            <a:r>
              <a:rPr lang="tr-TR" sz="3600" dirty="0" smtClean="0">
                <a:latin typeface="Times New Roman" pitchFamily="18" charset="0"/>
                <a:cs typeface="Times New Roman" pitchFamily="18" charset="0"/>
              </a:rPr>
              <a:t> aciz vesikasına bağlanan alacakları değersiz alacak olarak kabul etmemekte ve dolayısıyla karşılık ayrılmaksızın zarara nakledilmesini de kabul etmemektedir. Yani </a:t>
            </a:r>
            <a:r>
              <a:rPr lang="tr-TR" sz="3600" i="1" dirty="0" smtClean="0">
                <a:latin typeface="Times New Roman" pitchFamily="18" charset="0"/>
                <a:cs typeface="Times New Roman" pitchFamily="18" charset="0"/>
              </a:rPr>
              <a:t>bilanço esasına</a:t>
            </a:r>
            <a:r>
              <a:rPr lang="tr-TR" sz="3600" dirty="0" smtClean="0">
                <a:latin typeface="Times New Roman" pitchFamily="18" charset="0"/>
                <a:cs typeface="Times New Roman" pitchFamily="18" charset="0"/>
              </a:rPr>
              <a:t> göre defter tutan mükellefler için şüpheli alacak hükümlerine tabi tutulması gerektiğini öne sürmekte, </a:t>
            </a:r>
            <a:r>
              <a:rPr lang="tr-TR" sz="3600" i="1" dirty="0" smtClean="0">
                <a:latin typeface="Times New Roman" pitchFamily="18" charset="0"/>
                <a:cs typeface="Times New Roman" pitchFamily="18" charset="0"/>
              </a:rPr>
              <a:t>işletme esasına </a:t>
            </a:r>
            <a:r>
              <a:rPr lang="tr-TR" sz="3600" dirty="0" smtClean="0">
                <a:latin typeface="Times New Roman" pitchFamily="18" charset="0"/>
                <a:cs typeface="Times New Roman" pitchFamily="18" charset="0"/>
              </a:rPr>
              <a:t>göre defter tutan mükelleflerin ise zarara intikal ettirmesini kabul etmemektedir</a:t>
            </a:r>
            <a:r>
              <a:rPr lang="tr-TR" dirty="0" smtClean="0"/>
              <a:t>.</a:t>
            </a:r>
            <a:endParaRPr lang="tr-TR" dirty="0"/>
          </a:p>
        </p:txBody>
      </p:sp>
    </p:spTree>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071546"/>
            <a:ext cx="8686800" cy="5786454"/>
          </a:xfrm>
        </p:spPr>
        <p:txBody>
          <a:bodyPr>
            <a:normAutofit fontScale="70000" lnSpcReduction="20000"/>
          </a:bodyPr>
          <a:lstStyle/>
          <a:p>
            <a:pPr algn="just">
              <a:buNone/>
            </a:pPr>
            <a:r>
              <a:rPr lang="tr-TR" dirty="0" smtClean="0">
                <a:latin typeface="Times New Roman" pitchFamily="18" charset="0"/>
                <a:cs typeface="Times New Roman" pitchFamily="18" charset="0"/>
              </a:rPr>
              <a:t>     Ancak Danıştay;</a:t>
            </a:r>
          </a:p>
          <a:p>
            <a:pPr lvl="0" algn="just"/>
            <a:r>
              <a:rPr lang="tr-TR" dirty="0" smtClean="0">
                <a:latin typeface="Times New Roman" pitchFamily="18" charset="0"/>
                <a:cs typeface="Times New Roman" pitchFamily="18" charset="0"/>
              </a:rPr>
              <a:t>Alacağın dava açıldığı ve icraya başvurulduğu anda </a:t>
            </a:r>
            <a:r>
              <a:rPr lang="tr-TR" i="1" dirty="0" smtClean="0">
                <a:latin typeface="Times New Roman" pitchFamily="18" charset="0"/>
                <a:cs typeface="Times New Roman" pitchFamily="18" charset="0"/>
              </a:rPr>
              <a:t>şüpheli </a:t>
            </a:r>
            <a:r>
              <a:rPr lang="tr-TR" dirty="0" smtClean="0">
                <a:latin typeface="Times New Roman" pitchFamily="18" charset="0"/>
                <a:cs typeface="Times New Roman" pitchFamily="18" charset="0"/>
              </a:rPr>
              <a:t>hale geldiğini,</a:t>
            </a:r>
          </a:p>
          <a:p>
            <a:pPr lvl="0" algn="just"/>
            <a:r>
              <a:rPr lang="tr-TR" dirty="0" smtClean="0">
                <a:latin typeface="Times New Roman" pitchFamily="18" charset="0"/>
                <a:cs typeface="Times New Roman" pitchFamily="18" charset="0"/>
              </a:rPr>
              <a:t>Aciz vesikası ile alacağın</a:t>
            </a:r>
            <a:r>
              <a:rPr lang="tr-TR" i="1" dirty="0" smtClean="0">
                <a:latin typeface="Times New Roman" pitchFamily="18" charset="0"/>
                <a:cs typeface="Times New Roman" pitchFamily="18" charset="0"/>
              </a:rPr>
              <a:t> imkansız </a:t>
            </a:r>
            <a:r>
              <a:rPr lang="tr-TR" dirty="0" smtClean="0">
                <a:latin typeface="Times New Roman" pitchFamily="18" charset="0"/>
                <a:cs typeface="Times New Roman" pitchFamily="18" charset="0"/>
              </a:rPr>
              <a:t>hale geldiğini,</a:t>
            </a:r>
          </a:p>
          <a:p>
            <a:pPr lvl="0" algn="just"/>
            <a:r>
              <a:rPr lang="tr-TR" dirty="0" smtClean="0">
                <a:latin typeface="Times New Roman" pitchFamily="18" charset="0"/>
                <a:cs typeface="Times New Roman" pitchFamily="18" charset="0"/>
              </a:rPr>
              <a:t>Aciz vesikasının borçlunun ancak ileri dönemde ödeme kabiliyeti elde ettiğinde (ederse) alacağın tahsilini </a:t>
            </a:r>
            <a:r>
              <a:rPr lang="tr-TR" i="1" dirty="0" smtClean="0">
                <a:latin typeface="Times New Roman" pitchFamily="18" charset="0"/>
                <a:cs typeface="Times New Roman" pitchFamily="18" charset="0"/>
              </a:rPr>
              <a:t>imkanlı kılan bir vesika</a:t>
            </a:r>
            <a:r>
              <a:rPr lang="tr-TR" dirty="0" smtClean="0">
                <a:latin typeface="Times New Roman" pitchFamily="18" charset="0"/>
                <a:cs typeface="Times New Roman" pitchFamily="18" charset="0"/>
              </a:rPr>
              <a:t> olduğunu,</a:t>
            </a:r>
          </a:p>
          <a:p>
            <a:pPr lvl="0" algn="just"/>
            <a:r>
              <a:rPr lang="tr-TR" dirty="0" smtClean="0">
                <a:latin typeface="Times New Roman" pitchFamily="18" charset="0"/>
                <a:cs typeface="Times New Roman" pitchFamily="18" charset="0"/>
              </a:rPr>
              <a:t>Bu belgenin zamanaşımını durdurmasının, alacağın değersiz sayılmasını </a:t>
            </a:r>
            <a:r>
              <a:rPr lang="tr-TR" i="1" dirty="0" smtClean="0">
                <a:latin typeface="Times New Roman" pitchFamily="18" charset="0"/>
                <a:cs typeface="Times New Roman" pitchFamily="18" charset="0"/>
              </a:rPr>
              <a:t>engellemeyeceğini, </a:t>
            </a:r>
            <a:r>
              <a:rPr lang="tr-TR" dirty="0" smtClean="0">
                <a:latin typeface="Times New Roman" pitchFamily="18" charset="0"/>
                <a:cs typeface="Times New Roman" pitchFamily="18" charset="0"/>
              </a:rPr>
              <a:t>(Aciz vesikası; maddi hukuk bakımından hem alacaklı ve hem de borçlu lehine sonuçlar doğuran bir “belge” olduğundan, alacaklı </a:t>
            </a:r>
            <a:r>
              <a:rPr lang="tr-TR" i="1" dirty="0" smtClean="0">
                <a:latin typeface="Times New Roman" pitchFamily="18" charset="0"/>
                <a:cs typeface="Times New Roman" pitchFamily="18" charset="0"/>
              </a:rPr>
              <a:t>“alacağının zamanaşımına uğramaması için” </a:t>
            </a:r>
            <a:r>
              <a:rPr lang="tr-TR" dirty="0" smtClean="0">
                <a:latin typeface="Times New Roman" pitchFamily="18" charset="0"/>
                <a:cs typeface="Times New Roman" pitchFamily="18" charset="0"/>
              </a:rPr>
              <a:t>bu belgenin düzenlenip kendisine verilmesini icra memurundan talep etmekte ne kadar hukuki yarar sahibi ise, borçlu da </a:t>
            </a:r>
            <a:r>
              <a:rPr lang="tr-TR" i="1" dirty="0" smtClean="0">
                <a:latin typeface="Times New Roman" pitchFamily="18" charset="0"/>
                <a:cs typeface="Times New Roman" pitchFamily="18" charset="0"/>
              </a:rPr>
              <a:t>“borcuna işleyen faizlerin bir an önce durmasını”</a:t>
            </a:r>
            <a:r>
              <a:rPr lang="tr-TR" dirty="0" smtClean="0">
                <a:latin typeface="Times New Roman" pitchFamily="18" charset="0"/>
                <a:cs typeface="Times New Roman" pitchFamily="18" charset="0"/>
              </a:rPr>
              <a:t> istemekte o kadar hukuki yarar sahibidir. . Kesin aciz belgesinde yazılı borç hakkında, borçlu için yirmi yıl süreyle zamanaşımı işlemez, durur. Yani borç; yirmi yıl geçince zamanaşımına uğrar.) (İİK m. 143/VI).</a:t>
            </a:r>
          </a:p>
          <a:p>
            <a:pPr lvl="0" algn="just"/>
            <a:r>
              <a:rPr lang="tr-TR" dirty="0" smtClean="0">
                <a:latin typeface="Times New Roman" pitchFamily="18" charset="0"/>
                <a:cs typeface="Times New Roman" pitchFamily="18" charset="0"/>
              </a:rPr>
              <a:t>Dolayısıyla </a:t>
            </a:r>
            <a:r>
              <a:rPr lang="tr-TR" i="1" dirty="0" smtClean="0">
                <a:latin typeface="Times New Roman" pitchFamily="18" charset="0"/>
                <a:cs typeface="Times New Roman" pitchFamily="18" charset="0"/>
              </a:rPr>
              <a:t>karşılık yazılmaksızın zarar yazılabileceğini bildirmiştir</a:t>
            </a: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p:txBody>
      </p:sp>
    </p:spTree>
  </p:cSld>
  <p:clrMapOvr>
    <a:masterClrMapping/>
  </p:clrMapOvr>
  <p:transition>
    <p:zo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487</TotalTime>
  <Words>2426</Words>
  <Application>Microsoft Office PowerPoint</Application>
  <PresentationFormat>Ekran Gösterisi (4:3)</PresentationFormat>
  <Paragraphs>114</Paragraphs>
  <Slides>31</Slides>
  <Notes>1</Notes>
  <HiddenSlides>0</HiddenSlides>
  <MMClips>0</MMClips>
  <ScaleCrop>false</ScaleCrop>
  <HeadingPairs>
    <vt:vector size="6" baseType="variant">
      <vt:variant>
        <vt:lpstr>Tema</vt:lpstr>
      </vt:variant>
      <vt:variant>
        <vt:i4>2</vt:i4>
      </vt:variant>
      <vt:variant>
        <vt:lpstr>Katıştırılmış OLE Hizmet Programları</vt:lpstr>
      </vt:variant>
      <vt:variant>
        <vt:i4>1</vt:i4>
      </vt:variant>
      <vt:variant>
        <vt:lpstr>Slayt Başlıkları</vt:lpstr>
      </vt:variant>
      <vt:variant>
        <vt:i4>31</vt:i4>
      </vt:variant>
    </vt:vector>
  </HeadingPairs>
  <TitlesOfParts>
    <vt:vector size="34" baseType="lpstr">
      <vt:lpstr>Gezinti</vt:lpstr>
      <vt:lpstr>Ofis Teması</vt:lpstr>
      <vt:lpstr>Document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ŞÜPHELİ ALACAKLAR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pc</dc:creator>
  <cp:lastModifiedBy>win7</cp:lastModifiedBy>
  <cp:revision>41</cp:revision>
  <dcterms:created xsi:type="dcterms:W3CDTF">2016-10-15T08:50:51Z</dcterms:created>
  <dcterms:modified xsi:type="dcterms:W3CDTF">2017-03-27T15:08:57Z</dcterms:modified>
</cp:coreProperties>
</file>