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notesMasterIdLst>
    <p:notesMasterId r:id="rId45"/>
  </p:notesMasterIdLst>
  <p:handoutMasterIdLst>
    <p:handoutMasterId r:id="rId46"/>
  </p:handoutMasterIdLst>
  <p:sldIdLst>
    <p:sldId id="315" r:id="rId3"/>
    <p:sldId id="256" r:id="rId4"/>
    <p:sldId id="257" r:id="rId5"/>
    <p:sldId id="258" r:id="rId6"/>
    <p:sldId id="300" r:id="rId7"/>
    <p:sldId id="304" r:id="rId8"/>
    <p:sldId id="305" r:id="rId9"/>
    <p:sldId id="310" r:id="rId10"/>
    <p:sldId id="311" r:id="rId11"/>
    <p:sldId id="273" r:id="rId12"/>
    <p:sldId id="274" r:id="rId13"/>
    <p:sldId id="280" r:id="rId14"/>
    <p:sldId id="275" r:id="rId15"/>
    <p:sldId id="279" r:id="rId16"/>
    <p:sldId id="276" r:id="rId17"/>
    <p:sldId id="278" r:id="rId18"/>
    <p:sldId id="277" r:id="rId19"/>
    <p:sldId id="281" r:id="rId20"/>
    <p:sldId id="282" r:id="rId21"/>
    <p:sldId id="313" r:id="rId22"/>
    <p:sldId id="259" r:id="rId23"/>
    <p:sldId id="264" r:id="rId24"/>
    <p:sldId id="295" r:id="rId25"/>
    <p:sldId id="296" r:id="rId26"/>
    <p:sldId id="312" r:id="rId27"/>
    <p:sldId id="297" r:id="rId28"/>
    <p:sldId id="314" r:id="rId29"/>
    <p:sldId id="266" r:id="rId30"/>
    <p:sldId id="268" r:id="rId31"/>
    <p:sldId id="269" r:id="rId32"/>
    <p:sldId id="270" r:id="rId33"/>
    <p:sldId id="271" r:id="rId34"/>
    <p:sldId id="272" r:id="rId35"/>
    <p:sldId id="283" r:id="rId36"/>
    <p:sldId id="284" r:id="rId37"/>
    <p:sldId id="285" r:id="rId38"/>
    <p:sldId id="286" r:id="rId39"/>
    <p:sldId id="287" r:id="rId40"/>
    <p:sldId id="289" r:id="rId41"/>
    <p:sldId id="290" r:id="rId42"/>
    <p:sldId id="291" r:id="rId43"/>
    <p:sldId id="292" r:id="rId4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71" autoAdjust="0"/>
  </p:normalViewPr>
  <p:slideViewPr>
    <p:cSldViewPr>
      <p:cViewPr>
        <p:scale>
          <a:sx n="90" d="100"/>
          <a:sy n="90" d="100"/>
        </p:scale>
        <p:origin x="-834" y="-72"/>
      </p:cViewPr>
      <p:guideLst>
        <p:guide orient="horz" pos="2160"/>
        <p:guide pos="6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54BFE0-A6BF-4506-9B53-2ED3E9774CA0}" type="datetimeFigureOut">
              <a:rPr lang="tr-TR" smtClean="0"/>
              <a:pPr/>
              <a:t>27.03.2017</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7A9A51-8031-4355-92EF-89B1461DF786}" type="slidenum">
              <a:rPr lang="tr-TR" smtClean="0"/>
              <a:pPr/>
              <a:t>‹#›</a:t>
            </a:fld>
            <a:endParaRPr lang="tr-TR"/>
          </a:p>
        </p:txBody>
      </p:sp>
    </p:spTree>
    <p:extLst>
      <p:ext uri="{BB962C8B-B14F-4D97-AF65-F5344CB8AC3E}">
        <p14:creationId xmlns:p14="http://schemas.microsoft.com/office/powerpoint/2010/main" val="2838812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8FBBE6-92F0-4D41-9EF8-223C8A041141}" type="datetimeFigureOut">
              <a:rPr lang="tr-TR" smtClean="0"/>
              <a:pPr/>
              <a:t>27.03.2017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A46B0D-920B-469E-A03C-79B10D0F37DA}" type="slidenum">
              <a:rPr lang="tr-TR" smtClean="0"/>
              <a:pPr/>
              <a:t>‹#›</a:t>
            </a:fld>
            <a:endParaRPr lang="tr-TR"/>
          </a:p>
        </p:txBody>
      </p:sp>
    </p:spTree>
    <p:extLst>
      <p:ext uri="{BB962C8B-B14F-4D97-AF65-F5344CB8AC3E}">
        <p14:creationId xmlns:p14="http://schemas.microsoft.com/office/powerpoint/2010/main" val="2156053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36374518-2430-4F21-A32A-F9352A886D61}" type="datetimeFigureOut">
              <a:rPr lang="tr-TR" smtClean="0"/>
              <a:pPr/>
              <a:t>27.03.2017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DBF7D929-F2AD-4F6D-BD4F-84D7917081A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BF7D929-F2AD-4F6D-BD4F-84D7917081A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BF7D929-F2AD-4F6D-BD4F-84D7917081AE}"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F7D929-F2AD-4F6D-BD4F-84D7917081AE}" type="slidenum">
              <a:rPr lang="tr-TR" smtClean="0"/>
              <a:pPr/>
              <a:t>‹#›</a:t>
            </a:fld>
            <a:endParaRPr lang="tr-TR"/>
          </a:p>
        </p:txBody>
      </p:sp>
    </p:spTree>
    <p:extLst>
      <p:ext uri="{BB962C8B-B14F-4D97-AF65-F5344CB8AC3E}">
        <p14:creationId xmlns:p14="http://schemas.microsoft.com/office/powerpoint/2010/main" val="3700415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F7D929-F2AD-4F6D-BD4F-84D7917081AE}" type="slidenum">
              <a:rPr lang="tr-TR" smtClean="0"/>
              <a:pPr/>
              <a:t>‹#›</a:t>
            </a:fld>
            <a:endParaRPr lang="tr-TR"/>
          </a:p>
        </p:txBody>
      </p:sp>
    </p:spTree>
    <p:extLst>
      <p:ext uri="{BB962C8B-B14F-4D97-AF65-F5344CB8AC3E}">
        <p14:creationId xmlns:p14="http://schemas.microsoft.com/office/powerpoint/2010/main" val="24483293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F7D929-F2AD-4F6D-BD4F-84D7917081AE}" type="slidenum">
              <a:rPr lang="tr-TR" smtClean="0"/>
              <a:pPr/>
              <a:t>‹#›</a:t>
            </a:fld>
            <a:endParaRPr lang="tr-TR"/>
          </a:p>
        </p:txBody>
      </p:sp>
    </p:spTree>
    <p:extLst>
      <p:ext uri="{BB962C8B-B14F-4D97-AF65-F5344CB8AC3E}">
        <p14:creationId xmlns:p14="http://schemas.microsoft.com/office/powerpoint/2010/main" val="1539934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BF7D929-F2AD-4F6D-BD4F-84D7917081AE}" type="slidenum">
              <a:rPr lang="tr-TR" smtClean="0"/>
              <a:pPr/>
              <a:t>‹#›</a:t>
            </a:fld>
            <a:endParaRPr lang="tr-TR"/>
          </a:p>
        </p:txBody>
      </p:sp>
    </p:spTree>
    <p:extLst>
      <p:ext uri="{BB962C8B-B14F-4D97-AF65-F5344CB8AC3E}">
        <p14:creationId xmlns:p14="http://schemas.microsoft.com/office/powerpoint/2010/main" val="153863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BF7D929-F2AD-4F6D-BD4F-84D7917081AE}" type="slidenum">
              <a:rPr lang="tr-TR" smtClean="0"/>
              <a:pPr/>
              <a:t>‹#›</a:t>
            </a:fld>
            <a:endParaRPr lang="tr-TR"/>
          </a:p>
        </p:txBody>
      </p:sp>
    </p:spTree>
    <p:extLst>
      <p:ext uri="{BB962C8B-B14F-4D97-AF65-F5344CB8AC3E}">
        <p14:creationId xmlns:p14="http://schemas.microsoft.com/office/powerpoint/2010/main" val="10884527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BF7D929-F2AD-4F6D-BD4F-84D7917081AE}" type="slidenum">
              <a:rPr lang="tr-TR" smtClean="0"/>
              <a:pPr/>
              <a:t>‹#›</a:t>
            </a:fld>
            <a:endParaRPr lang="tr-TR"/>
          </a:p>
        </p:txBody>
      </p:sp>
    </p:spTree>
    <p:extLst>
      <p:ext uri="{BB962C8B-B14F-4D97-AF65-F5344CB8AC3E}">
        <p14:creationId xmlns:p14="http://schemas.microsoft.com/office/powerpoint/2010/main" val="30426758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BF7D929-F2AD-4F6D-BD4F-84D7917081AE}" type="slidenum">
              <a:rPr lang="tr-TR" smtClean="0"/>
              <a:pPr/>
              <a:t>‹#›</a:t>
            </a:fld>
            <a:endParaRPr lang="tr-TR"/>
          </a:p>
        </p:txBody>
      </p:sp>
    </p:spTree>
    <p:extLst>
      <p:ext uri="{BB962C8B-B14F-4D97-AF65-F5344CB8AC3E}">
        <p14:creationId xmlns:p14="http://schemas.microsoft.com/office/powerpoint/2010/main" val="23443937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BF7D929-F2AD-4F6D-BD4F-84D7917081AE}" type="slidenum">
              <a:rPr lang="tr-TR" smtClean="0"/>
              <a:pPr/>
              <a:t>‹#›</a:t>
            </a:fld>
            <a:endParaRPr lang="tr-TR"/>
          </a:p>
        </p:txBody>
      </p:sp>
    </p:spTree>
    <p:extLst>
      <p:ext uri="{BB962C8B-B14F-4D97-AF65-F5344CB8AC3E}">
        <p14:creationId xmlns:p14="http://schemas.microsoft.com/office/powerpoint/2010/main" val="347692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36374518-2430-4F21-A32A-F9352A886D61}" type="datetimeFigureOut">
              <a:rPr lang="tr-TR" smtClean="0"/>
              <a:pPr/>
              <a:t>27.03.2017</a:t>
            </a:fld>
            <a:endParaRPr lang="tr-TR"/>
          </a:p>
        </p:txBody>
      </p:sp>
      <p:sp>
        <p:nvSpPr>
          <p:cNvPr id="9" name="8 Slayt Numarası Yer Tutucusu"/>
          <p:cNvSpPr>
            <a:spLocks noGrp="1"/>
          </p:cNvSpPr>
          <p:nvPr>
            <p:ph type="sldNum" sz="quarter" idx="15"/>
          </p:nvPr>
        </p:nvSpPr>
        <p:spPr/>
        <p:txBody>
          <a:bodyPr rtlCol="0"/>
          <a:lstStyle/>
          <a:p>
            <a:fld id="{DBF7D929-F2AD-4F6D-BD4F-84D7917081AE}"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BF7D929-F2AD-4F6D-BD4F-84D7917081AE}" type="slidenum">
              <a:rPr lang="tr-TR" smtClean="0"/>
              <a:pPr/>
              <a:t>‹#›</a:t>
            </a:fld>
            <a:endParaRPr lang="tr-TR"/>
          </a:p>
        </p:txBody>
      </p:sp>
    </p:spTree>
    <p:extLst>
      <p:ext uri="{BB962C8B-B14F-4D97-AF65-F5344CB8AC3E}">
        <p14:creationId xmlns:p14="http://schemas.microsoft.com/office/powerpoint/2010/main" val="37576837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F7D929-F2AD-4F6D-BD4F-84D7917081AE}" type="slidenum">
              <a:rPr lang="tr-TR" smtClean="0"/>
              <a:pPr/>
              <a:t>‹#›</a:t>
            </a:fld>
            <a:endParaRPr lang="tr-TR"/>
          </a:p>
        </p:txBody>
      </p:sp>
    </p:spTree>
    <p:extLst>
      <p:ext uri="{BB962C8B-B14F-4D97-AF65-F5344CB8AC3E}">
        <p14:creationId xmlns:p14="http://schemas.microsoft.com/office/powerpoint/2010/main" val="39677258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F7D929-F2AD-4F6D-BD4F-84D7917081AE}" type="slidenum">
              <a:rPr lang="tr-TR" smtClean="0"/>
              <a:pPr/>
              <a:t>‹#›</a:t>
            </a:fld>
            <a:endParaRPr lang="tr-TR"/>
          </a:p>
        </p:txBody>
      </p:sp>
    </p:spTree>
    <p:extLst>
      <p:ext uri="{BB962C8B-B14F-4D97-AF65-F5344CB8AC3E}">
        <p14:creationId xmlns:p14="http://schemas.microsoft.com/office/powerpoint/2010/main" val="1264493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36374518-2430-4F21-A32A-F9352A886D61}" type="datetimeFigureOut">
              <a:rPr lang="tr-TR" smtClean="0"/>
              <a:pPr/>
              <a:t>27.03.2017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DBF7D929-F2AD-4F6D-BD4F-84D7917081A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BF7D929-F2AD-4F6D-BD4F-84D7917081AE}"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BF7D929-F2AD-4F6D-BD4F-84D7917081AE}"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36374518-2430-4F21-A32A-F9352A886D61}" type="datetimeFigureOut">
              <a:rPr lang="tr-TR" smtClean="0"/>
              <a:pPr/>
              <a:t>27.03.2017</a:t>
            </a:fld>
            <a:endParaRPr lang="tr-TR"/>
          </a:p>
        </p:txBody>
      </p:sp>
      <p:sp>
        <p:nvSpPr>
          <p:cNvPr id="7" name="6 Slayt Numarası Yer Tutucusu"/>
          <p:cNvSpPr>
            <a:spLocks noGrp="1"/>
          </p:cNvSpPr>
          <p:nvPr>
            <p:ph type="sldNum" sz="quarter" idx="11"/>
          </p:nvPr>
        </p:nvSpPr>
        <p:spPr/>
        <p:txBody>
          <a:bodyPr rtlCol="0"/>
          <a:lstStyle/>
          <a:p>
            <a:fld id="{DBF7D929-F2AD-4F6D-BD4F-84D7917081AE}"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6374518-2430-4F21-A32A-F9352A886D61}" type="datetimeFigureOut">
              <a:rPr lang="tr-TR" smtClean="0"/>
              <a:pPr/>
              <a:t>27.03.2017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BF7D929-F2AD-4F6D-BD4F-84D7917081A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36374518-2430-4F21-A32A-F9352A886D61}" type="datetimeFigureOut">
              <a:rPr lang="tr-TR" smtClean="0"/>
              <a:pPr/>
              <a:t>27.03.2017</a:t>
            </a:fld>
            <a:endParaRPr lang="tr-TR"/>
          </a:p>
        </p:txBody>
      </p:sp>
      <p:sp>
        <p:nvSpPr>
          <p:cNvPr id="22" name="21 Slayt Numarası Yer Tutucusu"/>
          <p:cNvSpPr>
            <a:spLocks noGrp="1"/>
          </p:cNvSpPr>
          <p:nvPr>
            <p:ph type="sldNum" sz="quarter" idx="15"/>
          </p:nvPr>
        </p:nvSpPr>
        <p:spPr/>
        <p:txBody>
          <a:bodyPr rtlCol="0"/>
          <a:lstStyle/>
          <a:p>
            <a:fld id="{DBF7D929-F2AD-4F6D-BD4F-84D7917081AE}"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36374518-2430-4F21-A32A-F9352A886D61}" type="datetimeFigureOut">
              <a:rPr lang="tr-TR" smtClean="0"/>
              <a:pPr/>
              <a:t>27.03.2017</a:t>
            </a:fld>
            <a:endParaRPr lang="tr-TR"/>
          </a:p>
        </p:txBody>
      </p:sp>
      <p:sp>
        <p:nvSpPr>
          <p:cNvPr id="18" name="17 Slayt Numarası Yer Tutucusu"/>
          <p:cNvSpPr>
            <a:spLocks noGrp="1"/>
          </p:cNvSpPr>
          <p:nvPr>
            <p:ph type="sldNum" sz="quarter" idx="11"/>
          </p:nvPr>
        </p:nvSpPr>
        <p:spPr/>
        <p:txBody>
          <a:bodyPr rtlCol="0"/>
          <a:lstStyle/>
          <a:p>
            <a:fld id="{DBF7D929-F2AD-4F6D-BD4F-84D7917081AE}"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6374518-2430-4F21-A32A-F9352A886D61}" type="datetimeFigureOut">
              <a:rPr lang="tr-TR" smtClean="0"/>
              <a:pPr/>
              <a:t>27.03.2017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BF7D929-F2AD-4F6D-BD4F-84D7917081A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374518-2430-4F21-A32A-F9352A886D61}" type="datetimeFigureOut">
              <a:rPr lang="tr-TR" smtClean="0"/>
              <a:pPr/>
              <a:t>27.03.2017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F7D929-F2AD-4F6D-BD4F-84D7917081AE}" type="slidenum">
              <a:rPr lang="tr-TR" smtClean="0"/>
              <a:pPr/>
              <a:t>‹#›</a:t>
            </a:fld>
            <a:endParaRPr lang="tr-TR"/>
          </a:p>
        </p:txBody>
      </p:sp>
    </p:spTree>
    <p:extLst>
      <p:ext uri="{BB962C8B-B14F-4D97-AF65-F5344CB8AC3E}">
        <p14:creationId xmlns:p14="http://schemas.microsoft.com/office/powerpoint/2010/main" val="47557159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C:\Users\win7\Desktop\doruk grup logo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890" y="764704"/>
            <a:ext cx="7128792"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0258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dirty="0" smtClean="0"/>
              <a:t>  </a:t>
            </a:r>
          </a:p>
          <a:p>
            <a:pPr algn="just">
              <a:buNone/>
            </a:pPr>
            <a:r>
              <a:rPr lang="tr-TR" b="1" i="1" dirty="0"/>
              <a:t> </a:t>
            </a:r>
            <a:r>
              <a:rPr lang="tr-TR" b="1" i="1" dirty="0" smtClean="0"/>
              <a:t>  319 sıra </a:t>
            </a:r>
            <a:r>
              <a:rPr lang="tr-TR" b="1" i="1" dirty="0" err="1" smtClean="0"/>
              <a:t>nolu</a:t>
            </a:r>
            <a:r>
              <a:rPr lang="tr-TR" b="1" i="1" dirty="0" smtClean="0"/>
              <a:t> VUK Genel Tebliğine </a:t>
            </a:r>
            <a:r>
              <a:rPr lang="tr-TR" dirty="0" smtClean="0"/>
              <a:t>göre belirtilen kriterlerden birini veya daha fazlasını karşılayan kiralamalar finansal kiralama olarak kabul edilecektir. </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000240"/>
            <a:ext cx="8229600" cy="4125923"/>
          </a:xfrm>
        </p:spPr>
        <p:txBody>
          <a:bodyPr/>
          <a:lstStyle/>
          <a:p>
            <a:pPr algn="ctr">
              <a:buNone/>
            </a:pPr>
            <a:r>
              <a:rPr lang="tr-TR" b="1" dirty="0" smtClean="0"/>
              <a:t>● </a:t>
            </a:r>
            <a:r>
              <a:rPr lang="tr-TR" sz="4400" b="1" dirty="0" smtClean="0"/>
              <a:t>İktisadi kıymetin mülkiyetinin kira sonunda </a:t>
            </a:r>
          </a:p>
          <a:p>
            <a:pPr algn="ctr">
              <a:buNone/>
            </a:pPr>
            <a:r>
              <a:rPr lang="tr-TR" sz="4400" b="1" dirty="0" smtClean="0"/>
              <a:t>kiracıya devredilmesi</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buNone/>
            </a:pPr>
            <a:r>
              <a:rPr lang="tr-TR" sz="3600" dirty="0" smtClean="0"/>
              <a:t> </a:t>
            </a:r>
            <a:r>
              <a:rPr lang="tr-TR" dirty="0" smtClean="0"/>
              <a:t>  Sözleşmede iktisadi kıymetin kiracıya devrine ilişkin hüküm olması veya satım opsiyonu olması ve kiracının yüksek bir olasılıkla bu opsiyonu kullanacak olması halidir.</a:t>
            </a:r>
            <a:endParaRPr lang="tr-TR"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28802"/>
            <a:ext cx="8229600" cy="4197361"/>
          </a:xfrm>
        </p:spPr>
        <p:txBody>
          <a:bodyPr>
            <a:normAutofit/>
          </a:bodyPr>
          <a:lstStyle/>
          <a:p>
            <a:pPr algn="just">
              <a:buNone/>
            </a:pPr>
            <a:r>
              <a:rPr lang="tr-TR" b="1" dirty="0" smtClean="0"/>
              <a:t>● </a:t>
            </a:r>
            <a:r>
              <a:rPr lang="tr-TR" sz="2800" b="1" dirty="0" smtClean="0"/>
              <a:t>Kiracıya kira süresi sonunda iktisadi kıymeti rayiç bedelinden düşük bir bedelle satın alma hakkı tanınması</a:t>
            </a:r>
            <a:endParaRPr lang="tr-TR" b="1" dirty="0" smtClean="0"/>
          </a:p>
          <a:p>
            <a:pPr>
              <a:buNone/>
            </a:pPr>
            <a:r>
              <a:rPr lang="tr-TR" dirty="0" smtClean="0"/>
              <a:t>    </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928670"/>
            <a:ext cx="8229600" cy="5197493"/>
          </a:xfrm>
        </p:spPr>
        <p:txBody>
          <a:bodyPr>
            <a:normAutofit/>
          </a:bodyPr>
          <a:lstStyle/>
          <a:p>
            <a:pPr algn="just">
              <a:buNone/>
            </a:pPr>
            <a:r>
              <a:rPr lang="tr-TR" b="1" i="1" dirty="0" smtClean="0"/>
              <a:t>   Örneğin: </a:t>
            </a:r>
            <a:r>
              <a:rPr lang="tr-TR" dirty="0" smtClean="0"/>
              <a:t>X şirketi sahip olduğu ve sözleşme başındaki rayiç bedeli 50.000 </a:t>
            </a:r>
            <a:r>
              <a:rPr lang="tr-TR" dirty="0" err="1" smtClean="0"/>
              <a:t>tl</a:t>
            </a:r>
            <a:r>
              <a:rPr lang="tr-TR" dirty="0" smtClean="0"/>
              <a:t> olan bir iktisadi kıymetini 5 yıllık bir süre için Y şirketine kiralasın. Sözleşme başında iktisadi kıymetin enflasyon ve amortismanı dikkate alınarak sözleşme sonunda alacağı değer 5.000 </a:t>
            </a:r>
            <a:r>
              <a:rPr lang="tr-TR" dirty="0" err="1" smtClean="0"/>
              <a:t>tl</a:t>
            </a:r>
            <a:r>
              <a:rPr lang="tr-TR" dirty="0" smtClean="0"/>
              <a:t> olarak  tahmin edilsin. Kiracı Y şirketinin 5 yıllık kira süresi sonunda iktisadi kıymeti 1.000 </a:t>
            </a:r>
            <a:r>
              <a:rPr lang="tr-TR" dirty="0" err="1" smtClean="0"/>
              <a:t>tl</a:t>
            </a:r>
            <a:r>
              <a:rPr lang="tr-TR" dirty="0" smtClean="0"/>
              <a:t> satın alma hakkı opsiyonu bulunsun. Bu durumda kiracı şirket tarafından kira süresi sonunda satın alma hakkının kullanılacağı açıktır.</a:t>
            </a:r>
          </a:p>
          <a:p>
            <a:pPr algn="just">
              <a:buNone/>
            </a:pP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buNone/>
            </a:pPr>
            <a:r>
              <a:rPr lang="tr-TR" b="1" dirty="0" smtClean="0"/>
              <a:t>   ● </a:t>
            </a:r>
            <a:r>
              <a:rPr lang="tr-TR" sz="3200" b="1" dirty="0" smtClean="0"/>
              <a:t>Kira süresinin iktisadi kıymetin ekonomik ömrünün %80’inden daha büyük bir bölümü kapsaması</a:t>
            </a:r>
            <a:endParaRPr lang="tr-TR" b="1" dirty="0" smtClean="0"/>
          </a:p>
          <a:p>
            <a:pPr>
              <a:buNone/>
            </a:pPr>
            <a:r>
              <a:rPr lang="tr-TR" dirty="0" smtClean="0"/>
              <a:t>    </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buNone/>
            </a:pPr>
            <a:r>
              <a:rPr lang="tr-TR" dirty="0" smtClean="0"/>
              <a:t>    </a:t>
            </a:r>
            <a:r>
              <a:rPr lang="tr-TR" sz="2800" b="1" dirty="0" smtClean="0"/>
              <a:t>Örneğin: </a:t>
            </a:r>
            <a:r>
              <a:rPr lang="tr-TR" dirty="0" smtClean="0"/>
              <a:t>İktisadi kıymetin ekonomik ömrü 10 yıl, kiralama süresi 9 yıl ise kiralama süresi ekonomik ömrün %80’inden büyük olduğu için bu kiralama bir finansal kiralama olacaktır.</a:t>
            </a:r>
          </a:p>
          <a:p>
            <a:pPr>
              <a:buNone/>
            </a:pP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buNone/>
            </a:pPr>
            <a:r>
              <a:rPr lang="tr-TR" dirty="0" smtClean="0"/>
              <a:t>● </a:t>
            </a:r>
            <a:r>
              <a:rPr lang="tr-TR" sz="2800" b="1" dirty="0"/>
              <a:t>Y</a:t>
            </a:r>
            <a:r>
              <a:rPr lang="tr-TR" sz="2800" b="1" dirty="0" smtClean="0"/>
              <a:t>apılacak kira ödemelerinin bugünkü değerinin toplamının iktisadi kıymetin rayiç bedelinin %90’ından büyük bir değeri oluşturması</a:t>
            </a:r>
            <a:endParaRPr lang="tr-TR" b="1" dirty="0" smtClean="0"/>
          </a:p>
          <a:p>
            <a:pPr>
              <a:buNone/>
            </a:pPr>
            <a:endParaRPr lang="tr-TR"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buNone/>
            </a:pPr>
            <a:r>
              <a:rPr lang="tr-TR" dirty="0"/>
              <a:t> </a:t>
            </a:r>
            <a:r>
              <a:rPr lang="tr-TR" dirty="0" smtClean="0"/>
              <a:t>  Kiralama başlangıcında iktisadi kıymetin rayiç bedeli 50.000 </a:t>
            </a:r>
            <a:r>
              <a:rPr lang="tr-TR" dirty="0" err="1" smtClean="0"/>
              <a:t>tl</a:t>
            </a:r>
            <a:r>
              <a:rPr lang="tr-TR" dirty="0" smtClean="0"/>
              <a:t> ve kira ödemelerinin bugünkü değeri toplamı 49.000 </a:t>
            </a:r>
            <a:r>
              <a:rPr lang="tr-TR" dirty="0" err="1" smtClean="0"/>
              <a:t>tl</a:t>
            </a:r>
            <a:r>
              <a:rPr lang="tr-TR" dirty="0" smtClean="0"/>
              <a:t> ise bu bir finansal kiralamadır.</a:t>
            </a:r>
          </a:p>
          <a:p>
            <a:pPr algn="just">
              <a:buNone/>
            </a:pPr>
            <a:endParaRPr lang="tr-TR"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052736"/>
            <a:ext cx="8229600" cy="5073427"/>
          </a:xfrm>
        </p:spPr>
        <p:txBody>
          <a:bodyPr>
            <a:normAutofit/>
          </a:bodyPr>
          <a:lstStyle/>
          <a:p>
            <a:pPr marL="0" indent="0" algn="just">
              <a:buNone/>
            </a:pPr>
            <a:r>
              <a:rPr lang="tr-TR" dirty="0" smtClean="0"/>
              <a:t>Finansal kiralamada genel şartlar bunlar olmakla beraber yıpranma süresi çok uzun olan iktisadi kıymetler için : ‘‘</a:t>
            </a:r>
            <a:r>
              <a:rPr lang="tr-TR" i="1" dirty="0" smtClean="0"/>
              <a:t>Arazi, arsa ve binalarla ilgili kiralama sözleşmeleri, sadece sözleşmede  kira süresi sonunda mülkiyet hakkının kiracıya devri öngörülmüşse veya kiracıya kira süresi sonunda kiralama konusu gayrimenkulü düşük bir bedelle satın alma hakkı tanınmışsa bu madde kapsamında değerlendirilir.</a:t>
            </a:r>
            <a:r>
              <a:rPr lang="tr-TR" dirty="0" smtClean="0"/>
              <a:t>’’ düzenlenmesine yer verilmiştir.</a:t>
            </a:r>
          </a:p>
        </p:txBody>
      </p:sp>
    </p:spTree>
    <p:extLst>
      <p:ext uri="{BB962C8B-B14F-4D97-AF65-F5344CB8AC3E}">
        <p14:creationId xmlns:p14="http://schemas.microsoft.com/office/powerpoint/2010/main" val="2019124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Autofit/>
          </a:bodyPr>
          <a:lstStyle/>
          <a:p>
            <a:r>
              <a:rPr lang="tr-TR" sz="4800" b="1" dirty="0" smtClean="0"/>
              <a:t>FİNANSAL KİRALAMA İŞLEMİ </a:t>
            </a:r>
            <a:br>
              <a:rPr lang="tr-TR" sz="4800" b="1" dirty="0" smtClean="0"/>
            </a:br>
            <a:r>
              <a:rPr lang="tr-TR" sz="4800" b="1" dirty="0" smtClean="0"/>
              <a:t>VE </a:t>
            </a:r>
            <a:br>
              <a:rPr lang="tr-TR" sz="4800" b="1" dirty="0" smtClean="0"/>
            </a:br>
            <a:r>
              <a:rPr lang="tr-TR" sz="4800" b="1" dirty="0" smtClean="0"/>
              <a:t>MUHASEBE KAYDI</a:t>
            </a:r>
            <a:endParaRPr lang="tr-TR" sz="48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marL="0" indent="0" algn="just">
              <a:buNone/>
            </a:pPr>
            <a:r>
              <a:rPr lang="tr-TR" dirty="0" smtClean="0"/>
              <a:t>Ayrıca, doğal kaynakların araştırılması veya kullanılmasına yönelik kiralama sözleşmeleri ile sinema filmleri, video kayıtları, patentler, kopyalama hakları gibi kıymetlerle ilgili lisans sözleşmeleri 	</a:t>
            </a:r>
            <a:r>
              <a:rPr lang="tr-TR" b="1" i="1" dirty="0" smtClean="0"/>
              <a:t>VUK Mükerrer 290. </a:t>
            </a:r>
            <a:r>
              <a:rPr lang="tr-TR" dirty="0" smtClean="0"/>
              <a:t>madde </a:t>
            </a:r>
            <a:r>
              <a:rPr lang="tr-TR" dirty="0" err="1" smtClean="0"/>
              <a:t>kapsamındam</a:t>
            </a:r>
            <a:r>
              <a:rPr lang="tr-TR" dirty="0" smtClean="0"/>
              <a:t> değerlendirilemeyeceği madde metninde belirtilmiştir.</a:t>
            </a:r>
            <a:endParaRPr lang="tr-TR" dirty="0"/>
          </a:p>
        </p:txBody>
      </p:sp>
    </p:spTree>
    <p:extLst>
      <p:ext uri="{BB962C8B-B14F-4D97-AF65-F5344CB8AC3E}">
        <p14:creationId xmlns:p14="http://schemas.microsoft.com/office/powerpoint/2010/main" val="1524916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76672"/>
            <a:ext cx="8229600" cy="940966"/>
          </a:xfrm>
        </p:spPr>
        <p:txBody>
          <a:bodyPr>
            <a:normAutofit fontScale="90000"/>
          </a:bodyPr>
          <a:lstStyle/>
          <a:p>
            <a:pPr algn="ctr"/>
            <a:r>
              <a:rPr lang="tr-TR" b="1" dirty="0"/>
              <a:t>FİNANSAL KİRALAMANIN İŞLEYİŞİ</a:t>
            </a:r>
            <a:r>
              <a:rPr lang="tr-TR" dirty="0"/>
              <a:t/>
            </a:r>
            <a:br>
              <a:rPr lang="tr-TR" dirty="0"/>
            </a:br>
            <a:endParaRPr lang="tr-TR" dirty="0"/>
          </a:p>
        </p:txBody>
      </p:sp>
      <p:sp>
        <p:nvSpPr>
          <p:cNvPr id="3" name="2 İçerik Yer Tutucusu"/>
          <p:cNvSpPr>
            <a:spLocks noGrp="1"/>
          </p:cNvSpPr>
          <p:nvPr>
            <p:ph sz="quarter" idx="1"/>
          </p:nvPr>
        </p:nvSpPr>
        <p:spPr>
          <a:xfrm>
            <a:off x="467544" y="1052736"/>
            <a:ext cx="8219256" cy="5073427"/>
          </a:xfrm>
        </p:spPr>
        <p:txBody>
          <a:bodyPr>
            <a:normAutofit fontScale="40000" lnSpcReduction="20000"/>
          </a:bodyPr>
          <a:lstStyle/>
          <a:p>
            <a:pPr algn="just">
              <a:buNone/>
            </a:pPr>
            <a:r>
              <a:rPr lang="tr-TR" sz="6000" dirty="0" smtClean="0"/>
              <a:t>    Kiracı </a:t>
            </a:r>
            <a:r>
              <a:rPr lang="tr-TR" sz="6000" dirty="0"/>
              <a:t>firma tarafından yatırım malı seçilerek, satıcı firma ile fiyat ve teslim koşullarını içeren bir ön anlaşma yapılır. Projeye finansman sağlanması aşamasına gelindiğinde yatırımcı firma bir finansal kiralama şirketine başvurur. Değerlendirme için gerekli bilgiler finansal kiralama şirketine verilir. Finansal kiralama şirketi gerekli mali analizleri yaparak yatırımcı firmaya bir teklifte bulunur. Anlaşmaya varıldığı zaman finansal kiralama şirketi ile yatırımcı firma arasında sözleşme imzalanır. Finansal kiralama şirketi mal bedelini satıcıya öder. Finansal kiralama konusu mallar kiracıya teslim edilir. Kiracı sözleşmede belirtilen kiraları finansal kiralama şirketine öder ve malları kullanır. Sözleşme süresinin sonunda mallar sözleşmede belirlenen sembolik bir bedel üzerinden kiracıya devredilir. Uygulamada çok sık rastlanılmamakla birlikte mallar satıcıya iade edilmesi durumu gerçekleşebilir.</a:t>
            </a:r>
          </a:p>
          <a:p>
            <a:pPr algn="just"/>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latin typeface="Times New Roman" pitchFamily="18" charset="0"/>
                <a:cs typeface="Times New Roman" pitchFamily="18" charset="0"/>
              </a:rPr>
              <a:t>FİNANSAL KİRALAMADA AMORTİSMAN</a:t>
            </a:r>
            <a:endParaRPr lang="tr-TR" b="1" dirty="0"/>
          </a:p>
        </p:txBody>
      </p:sp>
      <p:sp>
        <p:nvSpPr>
          <p:cNvPr id="3" name="2 İçerik Yer Tutucusu"/>
          <p:cNvSpPr>
            <a:spLocks noGrp="1"/>
          </p:cNvSpPr>
          <p:nvPr>
            <p:ph sz="quarter" idx="1"/>
          </p:nvPr>
        </p:nvSpPr>
        <p:spPr/>
        <p:txBody>
          <a:bodyPr>
            <a:normAutofit/>
          </a:bodyPr>
          <a:lstStyle/>
          <a:p>
            <a:pPr marL="0" indent="0" algn="just">
              <a:buNone/>
            </a:pPr>
            <a:r>
              <a:rPr lang="tr-TR" dirty="0"/>
              <a:t>VUK </a:t>
            </a:r>
            <a:r>
              <a:rPr lang="tr-TR" dirty="0" err="1"/>
              <a:t>mük</a:t>
            </a:r>
            <a:r>
              <a:rPr lang="tr-TR" dirty="0"/>
              <a:t>. 290/2’inci maddesine göre kiracı tarafından aktifleştirilen finansal kiralamaya konu iktisadi kıymeti kullanma hakkı, VUK </a:t>
            </a:r>
            <a:r>
              <a:rPr lang="tr-TR" dirty="0" err="1"/>
              <a:t>mük</a:t>
            </a:r>
            <a:r>
              <a:rPr lang="tr-TR" dirty="0"/>
              <a:t>. 298. Maddesinde kiralama konusu iktisadi kıymet için belirlenmiş esaslar çerçevesinde amortismana tabi tutulur.</a:t>
            </a:r>
          </a:p>
          <a:p>
            <a:pPr marL="0" indent="0" algn="just">
              <a:buNone/>
            </a:pPr>
            <a:r>
              <a:rPr lang="tr-TR" dirty="0"/>
              <a:t>Finansal kiralama kapsamında edinilen iktisadi kıymetin 26 numaralı maddi olmayan duran varlıklar hesap grubunda aktifleştirilen kullanım hakkının hangi süre ve oranda amorti edileceği kiralanan iktisadi kıymetin türüne göre belirlenecektir.</a:t>
            </a:r>
          </a:p>
          <a:p>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7467600" cy="1143000"/>
          </a:xfrm>
        </p:spPr>
        <p:txBody>
          <a:bodyPr/>
          <a:lstStyle/>
          <a:p>
            <a:r>
              <a:rPr lang="tr-TR" b="1" dirty="0" smtClean="0">
                <a:latin typeface="Times New Roman" pitchFamily="18" charset="0"/>
                <a:cs typeface="Times New Roman" pitchFamily="18" charset="0"/>
              </a:rPr>
              <a:t>ÖRNEK:</a:t>
            </a:r>
            <a:endParaRPr lang="tr-TR" b="1" dirty="0">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r>
              <a:rPr lang="tr-TR" dirty="0"/>
              <a:t>Finansal kiralama tarihi: 01.01.2013 </a:t>
            </a:r>
          </a:p>
          <a:p>
            <a:r>
              <a:rPr lang="tr-TR" dirty="0"/>
              <a:t>Faiz oranı: 25</a:t>
            </a:r>
          </a:p>
          <a:p>
            <a:r>
              <a:rPr lang="tr-TR" dirty="0"/>
              <a:t>Kira süresi: 4 yıl</a:t>
            </a:r>
          </a:p>
          <a:p>
            <a:r>
              <a:rPr lang="tr-TR" dirty="0"/>
              <a:t>Ödenecek kira bedelleri: 200.000 </a:t>
            </a:r>
            <a:r>
              <a:rPr lang="tr-TR" dirty="0" err="1"/>
              <a:t>tl</a:t>
            </a:r>
            <a:endParaRPr lang="tr-TR" dirty="0"/>
          </a:p>
          <a:p>
            <a:pPr marL="0" indent="0" algn="just">
              <a:buNone/>
            </a:pPr>
            <a:r>
              <a:rPr lang="tr-TR" dirty="0"/>
              <a:t>Finansal kiralama işlemine ilişkin yukarıda yer alan bilgilere göre kira ödemelerinin bugünkü değeri aşağıdaki formül yardımıyla bulunmaktadır. </a:t>
            </a:r>
          </a:p>
          <a:p>
            <a:pPr marL="0" indent="0">
              <a:buNone/>
            </a:pPr>
            <a:endParaRPr lang="tr-TR" dirty="0"/>
          </a:p>
        </p:txBody>
      </p:sp>
    </p:spTree>
    <p:extLst>
      <p:ext uri="{BB962C8B-B14F-4D97-AF65-F5344CB8AC3E}">
        <p14:creationId xmlns:p14="http://schemas.microsoft.com/office/powerpoint/2010/main" val="30263300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r>
              <a:rPr lang="tr-TR" dirty="0"/>
              <a:t>PV=</a:t>
            </a:r>
            <a:r>
              <a:rPr lang="tr-TR" dirty="0" err="1"/>
              <a:t>Cx</a:t>
            </a:r>
            <a:r>
              <a:rPr lang="tr-TR" dirty="0"/>
              <a:t>((1+r)t-1) / (</a:t>
            </a:r>
            <a:r>
              <a:rPr lang="tr-TR" dirty="0" err="1"/>
              <a:t>rx</a:t>
            </a:r>
            <a:r>
              <a:rPr lang="tr-TR" dirty="0"/>
              <a:t>(1+r)t)</a:t>
            </a:r>
          </a:p>
          <a:p>
            <a:r>
              <a:rPr lang="tr-TR" dirty="0"/>
              <a:t>PV= Kira ödemelerinin bugünkü değeri</a:t>
            </a:r>
          </a:p>
          <a:p>
            <a:r>
              <a:rPr lang="tr-TR" dirty="0"/>
              <a:t>C=ödenecek kira bedelleri</a:t>
            </a:r>
          </a:p>
          <a:p>
            <a:r>
              <a:rPr lang="tr-TR" dirty="0"/>
              <a:t>r= Faiz Oranı</a:t>
            </a:r>
          </a:p>
          <a:p>
            <a:r>
              <a:rPr lang="tr-TR" dirty="0"/>
              <a:t>t= Kira </a:t>
            </a:r>
            <a:r>
              <a:rPr lang="tr-TR" dirty="0" smtClean="0"/>
              <a:t>Süresi</a:t>
            </a:r>
          </a:p>
          <a:p>
            <a:pPr marL="0" indent="0">
              <a:buNone/>
            </a:pPr>
            <a:endParaRPr lang="tr-TR" dirty="0"/>
          </a:p>
          <a:p>
            <a:endParaRPr lang="tr-TR" dirty="0"/>
          </a:p>
        </p:txBody>
      </p:sp>
    </p:spTree>
    <p:extLst>
      <p:ext uri="{BB962C8B-B14F-4D97-AF65-F5344CB8AC3E}">
        <p14:creationId xmlns:p14="http://schemas.microsoft.com/office/powerpoint/2010/main" val="1693008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marL="0" indent="0" algn="just">
              <a:buNone/>
            </a:pPr>
            <a:r>
              <a:rPr lang="tr-TR" dirty="0"/>
              <a:t>PV=200.000x ((1+0,25) 4-1) / (0,25x(1+0,25)4)</a:t>
            </a:r>
          </a:p>
          <a:p>
            <a:pPr marL="0" indent="0" algn="just">
              <a:buNone/>
            </a:pPr>
            <a:r>
              <a:rPr lang="tr-TR" dirty="0"/>
              <a:t>PV=200.000x (1+4410625 /0,610352)</a:t>
            </a:r>
          </a:p>
          <a:p>
            <a:pPr marL="0" indent="0" algn="just">
              <a:buNone/>
            </a:pPr>
            <a:r>
              <a:rPr lang="tr-TR" dirty="0" smtClean="0"/>
              <a:t>PV=200.000x2,3616</a:t>
            </a:r>
          </a:p>
          <a:p>
            <a:pPr marL="0" indent="0" algn="just">
              <a:buNone/>
            </a:pPr>
            <a:endParaRPr lang="tr-TR" dirty="0"/>
          </a:p>
          <a:p>
            <a:pPr marL="0" indent="0" algn="ctr">
              <a:buNone/>
            </a:pPr>
            <a:r>
              <a:rPr lang="tr-TR" dirty="0"/>
              <a:t>Hesaplamalara göre kira ödemelerinin bugünkü değeri </a:t>
            </a:r>
          </a:p>
          <a:p>
            <a:pPr marL="0" indent="0" algn="ctr">
              <a:buNone/>
            </a:pPr>
            <a:r>
              <a:rPr lang="tr-TR" sz="4000" b="1" dirty="0" smtClean="0"/>
              <a:t>PV=472.320</a:t>
            </a:r>
            <a:endParaRPr lang="tr-TR" sz="4000" b="1" dirty="0"/>
          </a:p>
          <a:p>
            <a:pPr marL="0" indent="0">
              <a:buNone/>
            </a:pPr>
            <a:endParaRPr lang="tr-TR" dirty="0"/>
          </a:p>
        </p:txBody>
      </p:sp>
    </p:spTree>
    <p:extLst>
      <p:ext uri="{BB962C8B-B14F-4D97-AF65-F5344CB8AC3E}">
        <p14:creationId xmlns:p14="http://schemas.microsoft.com/office/powerpoint/2010/main" val="39522495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683568" y="1600200"/>
            <a:ext cx="8003232" cy="4525963"/>
          </a:xfrm>
        </p:spPr>
        <p:txBody>
          <a:bodyPr/>
          <a:lstStyle/>
          <a:p>
            <a:pPr marL="0" indent="0">
              <a:buNone/>
            </a:pPr>
            <a:endParaRPr lang="tr-TR" dirty="0" smtClean="0"/>
          </a:p>
          <a:p>
            <a:pPr marL="0" indent="0" algn="just">
              <a:buNone/>
            </a:pPr>
            <a:r>
              <a:rPr lang="tr-TR" dirty="0" smtClean="0"/>
              <a:t>Finansal </a:t>
            </a:r>
            <a:r>
              <a:rPr lang="tr-TR" dirty="0"/>
              <a:t>kiralama işlemine ilişkin yukarıda yer alan bilgilere göre kira ödemelerinin anapara ve faiz ödemeleri şeklinde ayrıştırılmış tutarları her bir dönem itibariyle aşağıdaki tabloda yer aldığı gibi </a:t>
            </a:r>
            <a:r>
              <a:rPr lang="tr-TR" dirty="0" smtClean="0"/>
              <a:t>oluşacaktır.</a:t>
            </a:r>
            <a:endParaRPr lang="tr-TR" dirty="0"/>
          </a:p>
        </p:txBody>
      </p:sp>
    </p:spTree>
    <p:extLst>
      <p:ext uri="{BB962C8B-B14F-4D97-AF65-F5344CB8AC3E}">
        <p14:creationId xmlns:p14="http://schemas.microsoft.com/office/powerpoint/2010/main" val="4116955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val="1962268008"/>
              </p:ext>
            </p:extLst>
          </p:nvPr>
        </p:nvGraphicFramePr>
        <p:xfrm>
          <a:off x="457200" y="1600200"/>
          <a:ext cx="7467600" cy="3093720"/>
        </p:xfrm>
        <a:graphic>
          <a:graphicData uri="http://schemas.openxmlformats.org/drawingml/2006/table">
            <a:tbl>
              <a:tblPr firstRow="1" bandRow="1">
                <a:tableStyleId>{5C22544A-7EE6-4342-B048-85BDC9FD1C3A}</a:tableStyleId>
              </a:tblPr>
              <a:tblGrid>
                <a:gridCol w="1244600"/>
                <a:gridCol w="1244600"/>
                <a:gridCol w="1244600"/>
                <a:gridCol w="1244600"/>
                <a:gridCol w="1296640"/>
                <a:gridCol w="1192560"/>
              </a:tblGrid>
              <a:tr h="370840">
                <a:tc>
                  <a:txBody>
                    <a:bodyPr/>
                    <a:lstStyle/>
                    <a:p>
                      <a:r>
                        <a:rPr lang="tr-TR" sz="1100" dirty="0" smtClean="0"/>
                        <a:t>   ÖDEME</a:t>
                      </a:r>
                      <a:r>
                        <a:rPr lang="tr-TR" sz="1100" baseline="0" dirty="0" smtClean="0"/>
                        <a:t>        </a:t>
                      </a:r>
                    </a:p>
                    <a:p>
                      <a:r>
                        <a:rPr lang="tr-TR" sz="1100" baseline="0" dirty="0" smtClean="0"/>
                        <a:t>   TARİHİ</a:t>
                      </a:r>
                      <a:endParaRPr lang="tr-TR" sz="1100" dirty="0"/>
                    </a:p>
                  </a:txBody>
                  <a:tcPr/>
                </a:tc>
                <a:tc>
                  <a:txBody>
                    <a:bodyPr/>
                    <a:lstStyle/>
                    <a:p>
                      <a:r>
                        <a:rPr lang="tr-TR" sz="1100" dirty="0" smtClean="0"/>
                        <a:t>ÖDENECEK              KİRA BEDELİ</a:t>
                      </a:r>
                    </a:p>
                    <a:p>
                      <a:r>
                        <a:rPr lang="tr-TR" sz="1100" dirty="0" smtClean="0"/>
                        <a:t>    (TL)</a:t>
                      </a:r>
                    </a:p>
                    <a:p>
                      <a:endParaRPr lang="tr-TR" dirty="0"/>
                    </a:p>
                  </a:txBody>
                  <a:tcPr/>
                </a:tc>
                <a:tc>
                  <a:txBody>
                    <a:bodyPr/>
                    <a:lstStyle/>
                    <a:p>
                      <a:r>
                        <a:rPr lang="tr-TR" sz="1100" dirty="0" smtClean="0"/>
                        <a:t>KİRA</a:t>
                      </a:r>
                      <a:r>
                        <a:rPr lang="tr-TR" sz="1100" baseline="0" dirty="0" smtClean="0"/>
                        <a:t> </a:t>
                      </a:r>
                    </a:p>
                    <a:p>
                      <a:r>
                        <a:rPr lang="tr-TR" sz="1100" baseline="0" dirty="0" smtClean="0"/>
                        <a:t>BEDELİNDEKİ FAİZ TUTARI</a:t>
                      </a:r>
                    </a:p>
                    <a:p>
                      <a:r>
                        <a:rPr lang="tr-TR" sz="1100" baseline="0" dirty="0" smtClean="0"/>
                        <a:t>   (TL)</a:t>
                      </a:r>
                      <a:endParaRPr lang="tr-TR" sz="1100" dirty="0"/>
                    </a:p>
                  </a:txBody>
                  <a:tcPr/>
                </a:tc>
                <a:tc>
                  <a:txBody>
                    <a:bodyPr/>
                    <a:lstStyle/>
                    <a:p>
                      <a:r>
                        <a:rPr lang="tr-TR" sz="1100" dirty="0" smtClean="0"/>
                        <a:t>KİRA BEDELİNDEKİ </a:t>
                      </a:r>
                    </a:p>
                    <a:p>
                      <a:r>
                        <a:rPr lang="tr-TR" sz="1100" dirty="0" smtClean="0"/>
                        <a:t>ANAPARA</a:t>
                      </a:r>
                    </a:p>
                    <a:p>
                      <a:r>
                        <a:rPr lang="tr-TR" sz="1100" dirty="0" smtClean="0"/>
                        <a:t>TUTARI</a:t>
                      </a:r>
                      <a:r>
                        <a:rPr lang="tr-TR" sz="1100" baseline="0" dirty="0" smtClean="0"/>
                        <a:t> (TL)</a:t>
                      </a:r>
                      <a:endParaRPr lang="tr-TR" sz="1100" dirty="0"/>
                    </a:p>
                  </a:txBody>
                  <a:tcPr/>
                </a:tc>
                <a:tc>
                  <a:txBody>
                    <a:bodyPr/>
                    <a:lstStyle/>
                    <a:p>
                      <a:r>
                        <a:rPr lang="tr-TR" sz="1200" dirty="0" smtClean="0"/>
                        <a:t>KİRA</a:t>
                      </a:r>
                      <a:r>
                        <a:rPr lang="tr-TR" sz="1200" baseline="0" dirty="0" smtClean="0"/>
                        <a:t> </a:t>
                      </a:r>
                      <a:r>
                        <a:rPr lang="tr-TR" sz="1100" baseline="0" dirty="0" smtClean="0"/>
                        <a:t>ÖDEMELERİNİN BUGÜNKÜ DEĞERİ(TL)</a:t>
                      </a:r>
                      <a:endParaRPr lang="tr-TR" sz="1100" dirty="0"/>
                    </a:p>
                  </a:txBody>
                  <a:tcPr/>
                </a:tc>
                <a:tc>
                  <a:txBody>
                    <a:bodyPr/>
                    <a:lstStyle/>
                    <a:p>
                      <a:r>
                        <a:rPr lang="tr-TR" sz="1100" dirty="0" smtClean="0"/>
                        <a:t>KDV TUTARI</a:t>
                      </a:r>
                    </a:p>
                    <a:p>
                      <a:r>
                        <a:rPr lang="tr-TR" sz="1100" dirty="0" smtClean="0"/>
                        <a:t>      (TL)</a:t>
                      </a:r>
                      <a:endParaRPr lang="tr-TR" sz="1100" dirty="0"/>
                    </a:p>
                  </a:txBody>
                  <a:tcPr/>
                </a:tc>
              </a:tr>
              <a:tr h="370840">
                <a:tc>
                  <a:txBody>
                    <a:bodyPr/>
                    <a:lstStyle/>
                    <a:p>
                      <a:r>
                        <a:rPr lang="tr-TR" sz="1100" dirty="0" smtClean="0"/>
                        <a:t>01.01.2013</a:t>
                      </a:r>
                      <a:endParaRPr lang="tr-TR" sz="1100" dirty="0"/>
                    </a:p>
                  </a:txBody>
                  <a:tcPr/>
                </a:tc>
                <a:tc>
                  <a:txBody>
                    <a:bodyPr/>
                    <a:lstStyle/>
                    <a:p>
                      <a:endParaRPr lang="tr-TR" sz="1100" dirty="0"/>
                    </a:p>
                  </a:txBody>
                  <a:tcPr/>
                </a:tc>
                <a:tc>
                  <a:txBody>
                    <a:bodyPr/>
                    <a:lstStyle/>
                    <a:p>
                      <a:endParaRPr lang="tr-TR" sz="1100" dirty="0"/>
                    </a:p>
                  </a:txBody>
                  <a:tcPr/>
                </a:tc>
                <a:tc>
                  <a:txBody>
                    <a:bodyPr/>
                    <a:lstStyle/>
                    <a:p>
                      <a:endParaRPr lang="tr-TR" sz="1100" dirty="0"/>
                    </a:p>
                  </a:txBody>
                  <a:tcPr/>
                </a:tc>
                <a:tc>
                  <a:txBody>
                    <a:bodyPr/>
                    <a:lstStyle/>
                    <a:p>
                      <a:r>
                        <a:rPr lang="tr-TR" sz="1100" dirty="0" smtClean="0"/>
                        <a:t>473.320</a:t>
                      </a:r>
                      <a:endParaRPr lang="tr-TR" sz="1100" dirty="0"/>
                    </a:p>
                  </a:txBody>
                  <a:tcPr/>
                </a:tc>
                <a:tc>
                  <a:txBody>
                    <a:bodyPr/>
                    <a:lstStyle/>
                    <a:p>
                      <a:endParaRPr lang="tr-TR" sz="1100"/>
                    </a:p>
                  </a:txBody>
                  <a:tcPr/>
                </a:tc>
              </a:tr>
              <a:tr h="370840">
                <a:tc>
                  <a:txBody>
                    <a:bodyPr/>
                    <a:lstStyle/>
                    <a:p>
                      <a:r>
                        <a:rPr lang="tr-TR" sz="1100" dirty="0" smtClean="0"/>
                        <a:t>31.12.2013</a:t>
                      </a:r>
                      <a:endParaRPr lang="tr-TR" sz="1100" dirty="0"/>
                    </a:p>
                  </a:txBody>
                  <a:tcPr/>
                </a:tc>
                <a:tc>
                  <a:txBody>
                    <a:bodyPr/>
                    <a:lstStyle/>
                    <a:p>
                      <a:r>
                        <a:rPr lang="tr-TR" sz="1100" dirty="0" smtClean="0"/>
                        <a:t>200.000</a:t>
                      </a:r>
                      <a:endParaRPr lang="tr-TR" sz="1100" dirty="0"/>
                    </a:p>
                  </a:txBody>
                  <a:tcPr/>
                </a:tc>
                <a:tc>
                  <a:txBody>
                    <a:bodyPr/>
                    <a:lstStyle/>
                    <a:p>
                      <a:r>
                        <a:rPr lang="tr-TR" sz="1100" dirty="0" smtClean="0"/>
                        <a:t>118.080</a:t>
                      </a:r>
                      <a:endParaRPr lang="tr-TR" sz="1100" dirty="0"/>
                    </a:p>
                  </a:txBody>
                  <a:tcPr/>
                </a:tc>
                <a:tc>
                  <a:txBody>
                    <a:bodyPr/>
                    <a:lstStyle/>
                    <a:p>
                      <a:r>
                        <a:rPr lang="tr-TR" sz="1100" dirty="0" smtClean="0"/>
                        <a:t>81.920</a:t>
                      </a:r>
                      <a:endParaRPr lang="tr-TR" sz="1100" dirty="0"/>
                    </a:p>
                  </a:txBody>
                  <a:tcPr/>
                </a:tc>
                <a:tc>
                  <a:txBody>
                    <a:bodyPr/>
                    <a:lstStyle/>
                    <a:p>
                      <a:r>
                        <a:rPr lang="tr-TR" sz="1100" dirty="0" smtClean="0"/>
                        <a:t>390.400</a:t>
                      </a:r>
                      <a:endParaRPr lang="tr-TR" sz="1100" dirty="0"/>
                    </a:p>
                  </a:txBody>
                  <a:tcPr/>
                </a:tc>
                <a:tc>
                  <a:txBody>
                    <a:bodyPr/>
                    <a:lstStyle/>
                    <a:p>
                      <a:r>
                        <a:rPr lang="tr-TR" sz="1100" dirty="0" smtClean="0"/>
                        <a:t>36.000</a:t>
                      </a:r>
                      <a:endParaRPr lang="tr-TR" sz="1100" dirty="0"/>
                    </a:p>
                  </a:txBody>
                  <a:tcPr/>
                </a:tc>
              </a:tr>
              <a:tr h="370840">
                <a:tc>
                  <a:txBody>
                    <a:bodyPr/>
                    <a:lstStyle/>
                    <a:p>
                      <a:r>
                        <a:rPr lang="tr-TR" sz="1100" dirty="0" smtClean="0"/>
                        <a:t>31.12.2014</a:t>
                      </a:r>
                      <a:endParaRPr lang="tr-TR" sz="1100" dirty="0"/>
                    </a:p>
                  </a:txBody>
                  <a:tcPr/>
                </a:tc>
                <a:tc>
                  <a:txBody>
                    <a:bodyPr/>
                    <a:lstStyle/>
                    <a:p>
                      <a:r>
                        <a:rPr lang="tr-TR" sz="1100" dirty="0" smtClean="0"/>
                        <a:t>200.000</a:t>
                      </a:r>
                      <a:endParaRPr lang="tr-TR" sz="1100" dirty="0"/>
                    </a:p>
                  </a:txBody>
                  <a:tcPr/>
                </a:tc>
                <a:tc>
                  <a:txBody>
                    <a:bodyPr/>
                    <a:lstStyle/>
                    <a:p>
                      <a:r>
                        <a:rPr lang="tr-TR" sz="1100" dirty="0" smtClean="0"/>
                        <a:t>97.600</a:t>
                      </a:r>
                      <a:endParaRPr lang="tr-TR" sz="1100" dirty="0"/>
                    </a:p>
                  </a:txBody>
                  <a:tcPr/>
                </a:tc>
                <a:tc>
                  <a:txBody>
                    <a:bodyPr/>
                    <a:lstStyle/>
                    <a:p>
                      <a:r>
                        <a:rPr lang="tr-TR" sz="1100" dirty="0" smtClean="0"/>
                        <a:t>102.400</a:t>
                      </a:r>
                      <a:endParaRPr lang="tr-TR" sz="1100" dirty="0"/>
                    </a:p>
                  </a:txBody>
                  <a:tcPr/>
                </a:tc>
                <a:tc>
                  <a:txBody>
                    <a:bodyPr/>
                    <a:lstStyle/>
                    <a:p>
                      <a:r>
                        <a:rPr lang="tr-TR" sz="1100" dirty="0" smtClean="0"/>
                        <a:t>288.000</a:t>
                      </a:r>
                      <a:endParaRPr lang="tr-TR" sz="1100" dirty="0"/>
                    </a:p>
                  </a:txBody>
                  <a:tcPr/>
                </a:tc>
                <a:tc>
                  <a:txBody>
                    <a:bodyPr/>
                    <a:lstStyle/>
                    <a:p>
                      <a:r>
                        <a:rPr lang="tr-TR" sz="1100" dirty="0" smtClean="0"/>
                        <a:t>36.000</a:t>
                      </a:r>
                      <a:endParaRPr lang="tr-TR" sz="1100" dirty="0"/>
                    </a:p>
                  </a:txBody>
                  <a:tcPr/>
                </a:tc>
              </a:tr>
              <a:tr h="370840">
                <a:tc>
                  <a:txBody>
                    <a:bodyPr/>
                    <a:lstStyle/>
                    <a:p>
                      <a:r>
                        <a:rPr lang="tr-TR" sz="1100" dirty="0" smtClean="0"/>
                        <a:t>31.12.2015</a:t>
                      </a:r>
                      <a:endParaRPr lang="tr-TR" sz="1100" dirty="0"/>
                    </a:p>
                  </a:txBody>
                  <a:tcPr/>
                </a:tc>
                <a:tc>
                  <a:txBody>
                    <a:bodyPr/>
                    <a:lstStyle/>
                    <a:p>
                      <a:r>
                        <a:rPr lang="tr-TR" sz="1100" dirty="0" smtClean="0"/>
                        <a:t>200.000</a:t>
                      </a:r>
                      <a:endParaRPr lang="tr-TR" sz="1100" dirty="0"/>
                    </a:p>
                  </a:txBody>
                  <a:tcPr/>
                </a:tc>
                <a:tc>
                  <a:txBody>
                    <a:bodyPr/>
                    <a:lstStyle/>
                    <a:p>
                      <a:r>
                        <a:rPr lang="tr-TR" sz="1100" dirty="0" smtClean="0"/>
                        <a:t>72.000</a:t>
                      </a:r>
                      <a:endParaRPr lang="tr-TR" sz="1100" dirty="0"/>
                    </a:p>
                  </a:txBody>
                  <a:tcPr/>
                </a:tc>
                <a:tc>
                  <a:txBody>
                    <a:bodyPr/>
                    <a:lstStyle/>
                    <a:p>
                      <a:r>
                        <a:rPr lang="tr-TR" sz="1100" dirty="0" smtClean="0"/>
                        <a:t>128.000</a:t>
                      </a:r>
                      <a:endParaRPr lang="tr-TR" sz="1100" dirty="0"/>
                    </a:p>
                  </a:txBody>
                  <a:tcPr/>
                </a:tc>
                <a:tc>
                  <a:txBody>
                    <a:bodyPr/>
                    <a:lstStyle/>
                    <a:p>
                      <a:r>
                        <a:rPr lang="tr-TR" sz="1100" dirty="0" smtClean="0"/>
                        <a:t>160.000</a:t>
                      </a:r>
                      <a:endParaRPr lang="tr-TR" sz="1100" dirty="0"/>
                    </a:p>
                  </a:txBody>
                  <a:tcPr/>
                </a:tc>
                <a:tc>
                  <a:txBody>
                    <a:bodyPr/>
                    <a:lstStyle/>
                    <a:p>
                      <a:r>
                        <a:rPr lang="tr-TR" sz="1100" dirty="0" smtClean="0"/>
                        <a:t>36.000</a:t>
                      </a:r>
                      <a:endParaRPr lang="tr-TR" sz="1100" dirty="0"/>
                    </a:p>
                  </a:txBody>
                  <a:tcPr/>
                </a:tc>
              </a:tr>
              <a:tr h="370840">
                <a:tc>
                  <a:txBody>
                    <a:bodyPr/>
                    <a:lstStyle/>
                    <a:p>
                      <a:r>
                        <a:rPr lang="tr-TR" sz="1100" dirty="0" smtClean="0"/>
                        <a:t>31.12.2016</a:t>
                      </a:r>
                      <a:endParaRPr lang="tr-TR" sz="1100" dirty="0"/>
                    </a:p>
                  </a:txBody>
                  <a:tcPr/>
                </a:tc>
                <a:tc>
                  <a:txBody>
                    <a:bodyPr/>
                    <a:lstStyle/>
                    <a:p>
                      <a:r>
                        <a:rPr lang="tr-TR" sz="1100" dirty="0" smtClean="0"/>
                        <a:t>200.000</a:t>
                      </a:r>
                      <a:endParaRPr lang="tr-TR" sz="1100" dirty="0"/>
                    </a:p>
                  </a:txBody>
                  <a:tcPr/>
                </a:tc>
                <a:tc>
                  <a:txBody>
                    <a:bodyPr/>
                    <a:lstStyle/>
                    <a:p>
                      <a:r>
                        <a:rPr lang="tr-TR" sz="1100" dirty="0" smtClean="0"/>
                        <a:t>40.000</a:t>
                      </a:r>
                      <a:endParaRPr lang="tr-TR" sz="1100" dirty="0"/>
                    </a:p>
                  </a:txBody>
                  <a:tcPr/>
                </a:tc>
                <a:tc>
                  <a:txBody>
                    <a:bodyPr/>
                    <a:lstStyle/>
                    <a:p>
                      <a:r>
                        <a:rPr lang="tr-TR" sz="1100" dirty="0" smtClean="0"/>
                        <a:t>160.000</a:t>
                      </a:r>
                      <a:endParaRPr lang="tr-TR" sz="1100" dirty="0"/>
                    </a:p>
                  </a:txBody>
                  <a:tcPr/>
                </a:tc>
                <a:tc>
                  <a:txBody>
                    <a:bodyPr/>
                    <a:lstStyle/>
                    <a:p>
                      <a:r>
                        <a:rPr lang="tr-TR" sz="1100" dirty="0" smtClean="0"/>
                        <a:t>      0</a:t>
                      </a:r>
                      <a:endParaRPr lang="tr-TR" sz="1100" dirty="0"/>
                    </a:p>
                  </a:txBody>
                  <a:tcPr/>
                </a:tc>
                <a:tc>
                  <a:txBody>
                    <a:bodyPr/>
                    <a:lstStyle/>
                    <a:p>
                      <a:r>
                        <a:rPr lang="tr-TR" sz="1100" dirty="0" smtClean="0"/>
                        <a:t>36.000</a:t>
                      </a:r>
                      <a:endParaRPr lang="tr-TR" sz="1100" dirty="0"/>
                    </a:p>
                  </a:txBody>
                  <a:tcPr/>
                </a:tc>
              </a:tr>
              <a:tr h="370840">
                <a:tc>
                  <a:txBody>
                    <a:bodyPr/>
                    <a:lstStyle/>
                    <a:p>
                      <a:r>
                        <a:rPr lang="tr-TR" sz="1100" dirty="0" smtClean="0"/>
                        <a:t>TOPLAM</a:t>
                      </a:r>
                      <a:endParaRPr lang="tr-TR" sz="1100" dirty="0"/>
                    </a:p>
                  </a:txBody>
                  <a:tcPr/>
                </a:tc>
                <a:tc>
                  <a:txBody>
                    <a:bodyPr/>
                    <a:lstStyle/>
                    <a:p>
                      <a:r>
                        <a:rPr lang="tr-TR" sz="1100" dirty="0" smtClean="0"/>
                        <a:t>800.000</a:t>
                      </a:r>
                      <a:endParaRPr lang="tr-TR" sz="1100" dirty="0"/>
                    </a:p>
                  </a:txBody>
                  <a:tcPr/>
                </a:tc>
                <a:tc>
                  <a:txBody>
                    <a:bodyPr/>
                    <a:lstStyle/>
                    <a:p>
                      <a:r>
                        <a:rPr lang="tr-TR" sz="1100" dirty="0" smtClean="0"/>
                        <a:t>327.680</a:t>
                      </a:r>
                      <a:endParaRPr lang="tr-TR" sz="1100" dirty="0"/>
                    </a:p>
                  </a:txBody>
                  <a:tcPr/>
                </a:tc>
                <a:tc>
                  <a:txBody>
                    <a:bodyPr/>
                    <a:lstStyle/>
                    <a:p>
                      <a:r>
                        <a:rPr lang="tr-TR" sz="1100" dirty="0" smtClean="0"/>
                        <a:t>472.320</a:t>
                      </a:r>
                      <a:endParaRPr lang="tr-TR" sz="1100" dirty="0"/>
                    </a:p>
                  </a:txBody>
                  <a:tcPr/>
                </a:tc>
                <a:tc>
                  <a:txBody>
                    <a:bodyPr/>
                    <a:lstStyle/>
                    <a:p>
                      <a:endParaRPr lang="tr-TR" sz="1100" dirty="0"/>
                    </a:p>
                  </a:txBody>
                  <a:tcPr/>
                </a:tc>
                <a:tc>
                  <a:txBody>
                    <a:bodyPr/>
                    <a:lstStyle/>
                    <a:p>
                      <a:endParaRPr lang="tr-TR" sz="1100" dirty="0"/>
                    </a:p>
                  </a:txBody>
                  <a:tcPr/>
                </a:tc>
              </a:tr>
            </a:tbl>
          </a:graphicData>
        </a:graphic>
      </p:graphicFrame>
    </p:spTree>
    <p:extLst>
      <p:ext uri="{BB962C8B-B14F-4D97-AF65-F5344CB8AC3E}">
        <p14:creationId xmlns:p14="http://schemas.microsoft.com/office/powerpoint/2010/main" val="34434067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Times New Roman" pitchFamily="18" charset="0"/>
                <a:cs typeface="Times New Roman" pitchFamily="18" charset="0"/>
              </a:rPr>
              <a:t>KİRALAYAN FİRMALARIN KAYITLARI</a:t>
            </a:r>
            <a:endParaRPr lang="tr-TR" b="1" dirty="0">
              <a:latin typeface="Times New Roman" pitchFamily="18" charset="0"/>
              <a:cs typeface="Times New Roman" pitchFamily="18" charset="0"/>
            </a:endParaRPr>
          </a:p>
        </p:txBody>
      </p:sp>
      <p:sp>
        <p:nvSpPr>
          <p:cNvPr id="3" name="2 İçerik Yer Tutucusu"/>
          <p:cNvSpPr>
            <a:spLocks noGrp="1"/>
          </p:cNvSpPr>
          <p:nvPr>
            <p:ph sz="quarter" idx="1"/>
          </p:nvPr>
        </p:nvSpPr>
        <p:spPr/>
        <p:txBody>
          <a:bodyPr/>
          <a:lstStyle/>
          <a:p>
            <a:r>
              <a:rPr lang="tr-TR" dirty="0" smtClean="0"/>
              <a:t>İktisadi kıymetin satın alınması</a:t>
            </a:r>
          </a:p>
          <a:p>
            <a:pPr marL="0" indent="0">
              <a:buNone/>
            </a:pPr>
            <a:endParaRPr lang="tr-TR" dirty="0"/>
          </a:p>
        </p:txBody>
      </p:sp>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2636912"/>
            <a:ext cx="7717806"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İktisadi kıymetin kiraya verilmesi</a:t>
            </a:r>
          </a:p>
          <a:p>
            <a:pPr marL="0" indent="0">
              <a:buNone/>
            </a:pPr>
            <a:endParaRPr lang="tr-TR" dirty="0" smtClean="0"/>
          </a:p>
          <a:p>
            <a:pPr marL="0" indent="0">
              <a:buNone/>
            </a:pPr>
            <a:endParaRPr lang="tr-TR" dirty="0" smtClean="0"/>
          </a:p>
          <a:p>
            <a:pPr marL="0" indent="0">
              <a:buNone/>
            </a:pPr>
            <a:endParaRPr lang="tr-TR" dirty="0"/>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2584438"/>
            <a:ext cx="7560840" cy="3508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836712"/>
            <a:ext cx="8219256" cy="1080120"/>
          </a:xfrm>
        </p:spPr>
        <p:txBody>
          <a:bodyPr>
            <a:normAutofit/>
          </a:bodyPr>
          <a:lstStyle/>
          <a:p>
            <a:pPr algn="ctr"/>
            <a:r>
              <a:rPr lang="tr-TR" b="1" dirty="0">
                <a:latin typeface="Times New Roman" pitchFamily="18" charset="0"/>
                <a:cs typeface="Times New Roman" pitchFamily="18" charset="0"/>
              </a:rPr>
              <a:t>FİNANSAL KİRALAMA NEDİR? </a:t>
            </a:r>
            <a:r>
              <a:rPr lang="tr-TR" dirty="0"/>
              <a:t/>
            </a:r>
            <a:br>
              <a:rPr lang="tr-TR" dirty="0"/>
            </a:br>
            <a:endParaRPr lang="tr-TR" dirty="0"/>
          </a:p>
        </p:txBody>
      </p:sp>
      <p:sp>
        <p:nvSpPr>
          <p:cNvPr id="3" name="2 İçerik Yer Tutucusu"/>
          <p:cNvSpPr>
            <a:spLocks noGrp="1"/>
          </p:cNvSpPr>
          <p:nvPr>
            <p:ph sz="quarter" idx="1"/>
          </p:nvPr>
        </p:nvSpPr>
        <p:spPr>
          <a:xfrm>
            <a:off x="457200" y="1844824"/>
            <a:ext cx="8229600" cy="4281339"/>
          </a:xfrm>
        </p:spPr>
        <p:txBody>
          <a:bodyPr/>
          <a:lstStyle/>
          <a:p>
            <a:pPr algn="just">
              <a:buNone/>
            </a:pPr>
            <a:r>
              <a:rPr lang="tr-TR" dirty="0" smtClean="0"/>
              <a:t>   Leasing </a:t>
            </a:r>
            <a:r>
              <a:rPr lang="tr-TR" dirty="0"/>
              <a:t>diğer adıyla finansal kiralama  bir yatırım malının mülkiyetinin kiralama şirketinde kalarak belirlenen kiralar karşılığında kullanım hakkının kiracıya verilmesi ve sözleşmede belirtilen sürenin sonunda mülkiyetin kiracıya geçmesini sağlayan bir finansman yöntemidir.</a:t>
            </a:r>
          </a:p>
          <a:p>
            <a:pPr algn="just"/>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Kira Ödemelerinin Gelir Kaydedilmesi</a:t>
            </a:r>
          </a:p>
          <a:p>
            <a:pPr marL="0" indent="0">
              <a:buNone/>
            </a:pPr>
            <a:endParaRPr lang="tr-TR" dirty="0"/>
          </a:p>
        </p:txBody>
      </p:sp>
      <p:pic>
        <p:nvPicPr>
          <p:cNvPr id="2048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3249" y="2492895"/>
            <a:ext cx="7588004" cy="415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Dönemsellik ilkesi gereği yapılacak kayıtlar</a:t>
            </a:r>
          </a:p>
          <a:p>
            <a:pPr marL="0" indent="0">
              <a:buNone/>
            </a:pPr>
            <a:endParaRPr lang="tr-TR"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2348880"/>
            <a:ext cx="8208912" cy="3708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tretch>
            <a:fillRect/>
          </a:stretch>
        </p:blipFill>
        <p:spPr bwMode="auto">
          <a:xfrm>
            <a:off x="0" y="214290"/>
            <a:ext cx="9715536" cy="647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tretch>
            <a:fillRect/>
          </a:stretch>
        </p:blipFill>
        <p:spPr bwMode="auto">
          <a:xfrm>
            <a:off x="285720" y="428604"/>
            <a:ext cx="8858280" cy="6045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tretch>
            <a:fillRect/>
          </a:stretch>
        </p:blipFill>
        <p:spPr bwMode="auto">
          <a:xfrm>
            <a:off x="714348" y="642918"/>
            <a:ext cx="7000924" cy="535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72526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60648"/>
            <a:ext cx="7467600" cy="1143000"/>
          </a:xfrm>
        </p:spPr>
        <p:txBody>
          <a:bodyPr/>
          <a:lstStyle/>
          <a:p>
            <a:pPr algn="ctr"/>
            <a:r>
              <a:rPr lang="tr-TR" dirty="0" smtClean="0">
                <a:latin typeface="Times New Roman" pitchFamily="18" charset="0"/>
                <a:cs typeface="Times New Roman" pitchFamily="18" charset="0"/>
              </a:rPr>
              <a:t>KİRACININ KAYITLARI</a:t>
            </a:r>
            <a:endParaRPr lang="tr-TR" dirty="0">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r>
              <a:rPr lang="tr-TR" dirty="0" smtClean="0"/>
              <a:t>Kiralamanın yapılması</a:t>
            </a:r>
          </a:p>
          <a:p>
            <a:pPr marL="0" indent="0">
              <a:buNone/>
            </a:pPr>
            <a:endParaRPr lang="tr-TR" dirty="0"/>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276872"/>
            <a:ext cx="7570114"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8765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Kira ödemelerinin gider kaydedilmesi</a:t>
            </a:r>
          </a:p>
          <a:p>
            <a:pPr marL="0" indent="0">
              <a:buNone/>
            </a:pPr>
            <a:endParaRPr lang="tr-TR" dirty="0"/>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203115"/>
            <a:ext cx="7488832" cy="3872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58092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Amortisman ayrılması</a:t>
            </a:r>
          </a:p>
          <a:p>
            <a:pPr marL="0" indent="0">
              <a:buNone/>
            </a:pPr>
            <a:endParaRPr lang="tr-TR" dirty="0"/>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2385796"/>
            <a:ext cx="7772673" cy="3385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95310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Dönemsellik ilkesi gereği yapılacak kayıtlar</a:t>
            </a:r>
          </a:p>
          <a:p>
            <a:pPr marL="0" indent="0">
              <a:buNone/>
            </a:pPr>
            <a:endParaRPr lang="tr-TR" dirty="0"/>
          </a:p>
        </p:txBody>
      </p:sp>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2354762"/>
            <a:ext cx="9158271" cy="4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19070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tretch>
            <a:fillRect/>
          </a:stretch>
        </p:blipFill>
        <p:spPr bwMode="auto">
          <a:xfrm>
            <a:off x="214282" y="384175"/>
            <a:ext cx="9358346" cy="647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880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071546"/>
            <a:ext cx="8229600" cy="5054617"/>
          </a:xfrm>
        </p:spPr>
        <p:txBody>
          <a:bodyPr/>
          <a:lstStyle/>
          <a:p>
            <a:pPr algn="just">
              <a:buNone/>
            </a:pPr>
            <a:r>
              <a:rPr lang="tr-TR" dirty="0" smtClean="0"/>
              <a:t>   Finansal kiralamada </a:t>
            </a:r>
            <a:r>
              <a:rPr lang="tr-TR" dirty="0"/>
              <a:t>banka veya benzeri finansman kuruluşlarının doğrudan kredi vermesi yerine  finansal kiralama firması fon tesis etmekte bu fon ile müşterinin istediği ve seçtiği taşınır veya taşınmazı satın almakta finansal kiralama konusu malın hukuki açıdan mülkiyeti finansal kiralama firmasında kalarak zilyetliği ise müşteriye devredilmektedir.</a:t>
            </a:r>
          </a:p>
          <a:p>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0"/>
            <a:ext cx="792088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79369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692696"/>
            <a:ext cx="7344816" cy="54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58680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Kira </a:t>
            </a:r>
            <a:r>
              <a:rPr lang="tr-TR" smtClean="0"/>
              <a:t>süresi </a:t>
            </a:r>
            <a:r>
              <a:rPr lang="tr-TR"/>
              <a:t>s</a:t>
            </a:r>
            <a:r>
              <a:rPr lang="tr-TR" smtClean="0"/>
              <a:t>onunda </a:t>
            </a:r>
            <a:r>
              <a:rPr lang="tr-TR" dirty="0" smtClean="0"/>
              <a:t>kıymetin iz bedeliyle satın alınması</a:t>
            </a:r>
          </a:p>
          <a:p>
            <a:pPr marL="0" indent="0">
              <a:buNone/>
            </a:pPr>
            <a:endParaRPr lang="tr-TR" dirty="0"/>
          </a:p>
        </p:txBody>
      </p:sp>
      <p:pic>
        <p:nvPicPr>
          <p:cNvPr id="1638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2913789"/>
            <a:ext cx="8489693" cy="288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8533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b="1" dirty="0" smtClean="0">
                <a:latin typeface="Times New Roman" pitchFamily="18" charset="0"/>
                <a:cs typeface="Times New Roman" pitchFamily="18" charset="0"/>
              </a:rPr>
              <a:t>4842 SAYILI KANUN ÖNCESİ FİNANSAL KİRALAMA</a:t>
            </a:r>
            <a:r>
              <a:rPr lang="tr-TR" dirty="0" smtClean="0"/>
              <a:t/>
            </a:r>
            <a:br>
              <a:rPr lang="tr-TR" dirty="0" smtClean="0"/>
            </a:br>
            <a:endParaRPr lang="tr-TR" dirty="0"/>
          </a:p>
        </p:txBody>
      </p:sp>
      <p:sp>
        <p:nvSpPr>
          <p:cNvPr id="3" name="İçerik Yer Tutucusu 2"/>
          <p:cNvSpPr>
            <a:spLocks noGrp="1"/>
          </p:cNvSpPr>
          <p:nvPr>
            <p:ph sz="quarter" idx="1"/>
          </p:nvPr>
        </p:nvSpPr>
        <p:spPr/>
        <p:txBody>
          <a:bodyPr/>
          <a:lstStyle/>
          <a:p>
            <a:pPr algn="just"/>
            <a:r>
              <a:rPr lang="tr-TR" dirty="0"/>
              <a:t>4842 sayılı kanun öncesi vergi mevzuatımızda finansal kiralamaya ilişkin herhangi bir düzenleme yer almamaktaydı. Finansal kiralama işlemlerinde kiracı finansal kiralama şirketi tarafından düzenlenen kira fatura bedelinin tamamını gider olarak kayıtlarına intikal </a:t>
            </a:r>
            <a:r>
              <a:rPr lang="tr-TR" dirty="0" smtClean="0"/>
              <a:t>ettirebilmekteydi. Kiralama </a:t>
            </a:r>
            <a:r>
              <a:rPr lang="tr-TR" dirty="0"/>
              <a:t>şirketi ise varlık üzerindeki tüm mülkiyet hakkı kendisine ait olduğundan amortisman ayırmaktaydı.</a:t>
            </a:r>
          </a:p>
        </p:txBody>
      </p:sp>
    </p:spTree>
    <p:extLst>
      <p:ext uri="{BB962C8B-B14F-4D97-AF65-F5344CB8AC3E}">
        <p14:creationId xmlns:p14="http://schemas.microsoft.com/office/powerpoint/2010/main" val="2482650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lvl="0" algn="just">
              <a:buNone/>
            </a:pPr>
            <a:r>
              <a:rPr lang="tr-TR" dirty="0" smtClean="0"/>
              <a:t>    4842 sayılı kanundan sonra finansal </a:t>
            </a:r>
            <a:r>
              <a:rPr lang="tr-TR" dirty="0"/>
              <a:t>kiralama işlemlerinde finansal kiralamaya konu olan </a:t>
            </a:r>
            <a:r>
              <a:rPr lang="tr-TR" b="1" i="1" dirty="0"/>
              <a:t>iktisadi kıymet ile sözleşmeden doğan hak borç ve alacakların </a:t>
            </a:r>
            <a:r>
              <a:rPr lang="tr-TR" dirty="0"/>
              <a:t>değerlemesi </a:t>
            </a:r>
            <a:r>
              <a:rPr lang="tr-TR" dirty="0" smtClean="0"/>
              <a:t>şu </a:t>
            </a:r>
            <a:r>
              <a:rPr lang="tr-TR" dirty="0"/>
              <a:t>esaslara göre </a:t>
            </a:r>
            <a:r>
              <a:rPr lang="tr-TR" dirty="0" smtClean="0"/>
              <a:t>yapılır:</a:t>
            </a:r>
          </a:p>
          <a:p>
            <a:pPr lvl="0" algn="ctr">
              <a:buNone/>
            </a:pPr>
            <a:r>
              <a:rPr lang="tr-TR" dirty="0" smtClean="0"/>
              <a:t>İktisadi kıymet </a:t>
            </a:r>
          </a:p>
          <a:p>
            <a:pPr lvl="0" algn="ctr">
              <a:buNone/>
            </a:pPr>
            <a:r>
              <a:rPr lang="tr-TR" dirty="0" smtClean="0"/>
              <a:t>Borçlar (kiracı)</a:t>
            </a:r>
          </a:p>
          <a:p>
            <a:pPr lvl="0" algn="ctr">
              <a:buNone/>
            </a:pPr>
            <a:r>
              <a:rPr lang="tr-TR" dirty="0" smtClean="0"/>
              <a:t>Alacaklar (kiralayan)</a:t>
            </a:r>
            <a:endParaRPr lang="tr-TR" dirty="0"/>
          </a:p>
          <a:p>
            <a:pPr algn="ctr"/>
            <a:endParaRPr lang="tr-TR" dirty="0"/>
          </a:p>
        </p:txBody>
      </p:sp>
    </p:spTree>
    <p:extLst>
      <p:ext uri="{BB962C8B-B14F-4D97-AF65-F5344CB8AC3E}">
        <p14:creationId xmlns:p14="http://schemas.microsoft.com/office/powerpoint/2010/main" val="2749889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buNone/>
            </a:pPr>
            <a:r>
              <a:rPr lang="tr-TR" sz="2800" b="1" i="1" dirty="0" smtClean="0"/>
              <a:t>   Kiracı </a:t>
            </a:r>
            <a:r>
              <a:rPr lang="tr-TR" sz="2800" b="1" i="1" dirty="0"/>
              <a:t>tarafından </a:t>
            </a:r>
            <a:r>
              <a:rPr lang="tr-TR" dirty="0"/>
              <a:t>finansal kiralama işlemine konu iktisadi kıymeti kullanma hakkı ve sözleşmeden doğan borç, kiralama konusu iktisadi kıymetin rayiç bedeli veya sözleşmeye göre yapılacak kira ödemelerinin </a:t>
            </a:r>
            <a:r>
              <a:rPr lang="tr-TR" b="1" i="1" dirty="0"/>
              <a:t>bugünkü değerinde düşük olanı ile değerlenir.</a:t>
            </a:r>
          </a:p>
          <a:p>
            <a:endParaRPr lang="tr-TR" dirty="0"/>
          </a:p>
        </p:txBody>
      </p:sp>
    </p:spTree>
    <p:extLst>
      <p:ext uri="{BB962C8B-B14F-4D97-AF65-F5344CB8AC3E}">
        <p14:creationId xmlns:p14="http://schemas.microsoft.com/office/powerpoint/2010/main" val="3805883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214422"/>
            <a:ext cx="8229600" cy="4911741"/>
          </a:xfrm>
        </p:spPr>
        <p:txBody>
          <a:bodyPr>
            <a:normAutofit/>
          </a:bodyPr>
          <a:lstStyle/>
          <a:p>
            <a:pPr algn="just">
              <a:buNone/>
            </a:pPr>
            <a:r>
              <a:rPr lang="tr-TR" dirty="0" smtClean="0"/>
              <a:t>   </a:t>
            </a:r>
            <a:r>
              <a:rPr lang="tr-TR" sz="2800" b="1" i="1" dirty="0" smtClean="0"/>
              <a:t>Kiralayan </a:t>
            </a:r>
            <a:r>
              <a:rPr lang="tr-TR" sz="2800" b="1" i="1" dirty="0"/>
              <a:t>tarafından </a:t>
            </a:r>
            <a:r>
              <a:rPr lang="tr-TR" b="1" i="1" dirty="0"/>
              <a:t>sözleşmeden doğan alacak </a:t>
            </a:r>
            <a:r>
              <a:rPr lang="tr-TR" dirty="0"/>
              <a:t>kiralama süresi boyunca yapılacak kira ödemelerinin toplam tutarı, kiralama konusu iktisadi kıymet ise; bu iktisadi kıymetin net bilanço aktif değerinden kira ödemelerinin bugünkü değerinin düşülmesi sonucu bulunan tutar ile değerlenir.  İktisadi kıymetin net bilanço aktif değerinden kira ödemelerini bugünkü değerinin düşülmesi sonucu bulunan tutarın sıfır olması veya negatif olması halinde, iktisadi kıymet </a:t>
            </a:r>
            <a:r>
              <a:rPr lang="tr-TR" b="1" dirty="0"/>
              <a:t>iz bedeliyle </a:t>
            </a:r>
            <a:r>
              <a:rPr lang="tr-TR" dirty="0"/>
              <a:t>değerlenir ve aradaki fark iktisadi kıymetin elden çıkarılmasından elde edilen kazançlar gibi işleme tabi tutulur.</a:t>
            </a:r>
          </a:p>
          <a:p>
            <a:endParaRPr lang="tr-TR" dirty="0"/>
          </a:p>
        </p:txBody>
      </p:sp>
    </p:spTree>
    <p:extLst>
      <p:ext uri="{BB962C8B-B14F-4D97-AF65-F5344CB8AC3E}">
        <p14:creationId xmlns:p14="http://schemas.microsoft.com/office/powerpoint/2010/main" val="2363739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buNone/>
            </a:pPr>
            <a:r>
              <a:rPr lang="tr-TR" dirty="0" smtClean="0"/>
              <a:t>   Kiralayanın </a:t>
            </a:r>
            <a:r>
              <a:rPr lang="tr-TR" dirty="0"/>
              <a:t>finansal kiralamaya konu iktisadi kıymetin üretimini veya alım satımını yapması halinde; iktisadi kıymetin net bilanço aktif değeri olarak rayiç bedeli dikkate alınır. Rayiç bedel ile maliyet bedeli arasındaki fark, normal bir satış işleminden elde edilen kar veya zarar olarak işleme tabi tutulur.</a:t>
            </a:r>
          </a:p>
          <a:p>
            <a:endParaRPr lang="tr-TR" dirty="0"/>
          </a:p>
        </p:txBody>
      </p:sp>
    </p:spTree>
    <p:extLst>
      <p:ext uri="{BB962C8B-B14F-4D97-AF65-F5344CB8AC3E}">
        <p14:creationId xmlns:p14="http://schemas.microsoft.com/office/powerpoint/2010/main" val="14778328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435</TotalTime>
  <Words>1085</Words>
  <Application>Microsoft Office PowerPoint</Application>
  <PresentationFormat>Ekran Gösterisi (4:3)</PresentationFormat>
  <Paragraphs>107</Paragraphs>
  <Slides>42</Slides>
  <Notes>0</Notes>
  <HiddenSlides>0</HiddenSlides>
  <MMClips>0</MMClips>
  <ScaleCrop>false</ScaleCrop>
  <HeadingPairs>
    <vt:vector size="4" baseType="variant">
      <vt:variant>
        <vt:lpstr>Tema</vt:lpstr>
      </vt:variant>
      <vt:variant>
        <vt:i4>2</vt:i4>
      </vt:variant>
      <vt:variant>
        <vt:lpstr>Slayt Başlıkları</vt:lpstr>
      </vt:variant>
      <vt:variant>
        <vt:i4>42</vt:i4>
      </vt:variant>
    </vt:vector>
  </HeadingPairs>
  <TitlesOfParts>
    <vt:vector size="44" baseType="lpstr">
      <vt:lpstr>Cumba</vt:lpstr>
      <vt:lpstr>Ofis Teması</vt:lpstr>
      <vt:lpstr>PowerPoint Sunusu</vt:lpstr>
      <vt:lpstr>FİNANSAL KİRALAMA İŞLEMİ  VE  MUHASEBE KAYDI</vt:lpstr>
      <vt:lpstr>FİNANSAL KİRALAMA NEDİR?  </vt:lpstr>
      <vt:lpstr>PowerPoint Sunusu</vt:lpstr>
      <vt:lpstr>4842 SAYILI KANUN ÖNCESİ FİNANSAL KİRALAMA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FİNANSAL KİRALAMANIN İŞLEYİŞİ </vt:lpstr>
      <vt:lpstr>FİNANSAL KİRALAMADA AMORTİSMAN</vt:lpstr>
      <vt:lpstr>ÖRNEK:</vt:lpstr>
      <vt:lpstr>PowerPoint Sunusu</vt:lpstr>
      <vt:lpstr>PowerPoint Sunusu</vt:lpstr>
      <vt:lpstr>PowerPoint Sunusu</vt:lpstr>
      <vt:lpstr>PowerPoint Sunusu</vt:lpstr>
      <vt:lpstr>KİRALAYAN FİRMALARIN KAYITLARI</vt:lpstr>
      <vt:lpstr>PowerPoint Sunusu</vt:lpstr>
      <vt:lpstr>PowerPoint Sunusu</vt:lpstr>
      <vt:lpstr>PowerPoint Sunusu</vt:lpstr>
      <vt:lpstr>PowerPoint Sunusu</vt:lpstr>
      <vt:lpstr>PowerPoint Sunusu</vt:lpstr>
      <vt:lpstr>PowerPoint Sunusu</vt:lpstr>
      <vt:lpstr>KİRACININ KAYITLARI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FİNANSAL KİRALAMA İŞLEMİ  VE  MUHASEBE KAYDI</dc:title>
  <dc:creator>ERSIN</dc:creator>
  <cp:lastModifiedBy>win7</cp:lastModifiedBy>
  <cp:revision>55</cp:revision>
  <dcterms:created xsi:type="dcterms:W3CDTF">2016-10-12T19:44:35Z</dcterms:created>
  <dcterms:modified xsi:type="dcterms:W3CDTF">2017-03-27T15:09:43Z</dcterms:modified>
</cp:coreProperties>
</file>