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1">
  <p:sldMasterIdLst>
    <p:sldMasterId id="2147483900" r:id="rId1"/>
    <p:sldMasterId id="2147483924" r:id="rId2"/>
  </p:sldMasterIdLst>
  <p:notesMasterIdLst>
    <p:notesMasterId r:id="rId52"/>
  </p:notesMasterIdLst>
  <p:sldIdLst>
    <p:sldId id="289" r:id="rId3"/>
    <p:sldId id="257" r:id="rId4"/>
    <p:sldId id="258" r:id="rId5"/>
    <p:sldId id="290" r:id="rId6"/>
    <p:sldId id="291" r:id="rId7"/>
    <p:sldId id="292" r:id="rId8"/>
    <p:sldId id="293" r:id="rId9"/>
    <p:sldId id="294" r:id="rId10"/>
    <p:sldId id="295" r:id="rId11"/>
    <p:sldId id="336"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38" r:id="rId28"/>
    <p:sldId id="339" r:id="rId29"/>
    <p:sldId id="312" r:id="rId30"/>
    <p:sldId id="313" r:id="rId31"/>
    <p:sldId id="314" r:id="rId32"/>
    <p:sldId id="315" r:id="rId33"/>
    <p:sldId id="316" r:id="rId34"/>
    <p:sldId id="317" r:id="rId35"/>
    <p:sldId id="318" r:id="rId36"/>
    <p:sldId id="319" r:id="rId37"/>
    <p:sldId id="320" r:id="rId38"/>
    <p:sldId id="321" r:id="rId39"/>
    <p:sldId id="322" r:id="rId40"/>
    <p:sldId id="323" r:id="rId41"/>
    <p:sldId id="326" r:id="rId42"/>
    <p:sldId id="327" r:id="rId43"/>
    <p:sldId id="328" r:id="rId44"/>
    <p:sldId id="329" r:id="rId45"/>
    <p:sldId id="330" r:id="rId46"/>
    <p:sldId id="331" r:id="rId47"/>
    <p:sldId id="332" r:id="rId48"/>
    <p:sldId id="333" r:id="rId49"/>
    <p:sldId id="334" r:id="rId50"/>
    <p:sldId id="335" r:id="rId5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54" autoAdjust="0"/>
    <p:restoredTop sz="94660"/>
  </p:normalViewPr>
  <p:slideViewPr>
    <p:cSldViewPr>
      <p:cViewPr>
        <p:scale>
          <a:sx n="60" d="100"/>
          <a:sy n="60" d="100"/>
        </p:scale>
        <p:origin x="-1602" y="-276"/>
      </p:cViewPr>
      <p:guideLst>
        <p:guide orient="horz" pos="2160"/>
        <p:guide pos="2880"/>
      </p:guideLst>
    </p:cSldViewPr>
  </p:slideViewPr>
  <p:notesTextViewPr>
    <p:cViewPr>
      <p:scale>
        <a:sx n="1" d="1"/>
        <a:sy n="1" d="1"/>
      </p:scale>
      <p:origin x="0" y="0"/>
    </p:cViewPr>
  </p:notesTextViewPr>
  <p:sorterViewPr>
    <p:cViewPr>
      <p:scale>
        <a:sx n="100" d="100"/>
        <a:sy n="100" d="100"/>
      </p:scale>
      <p:origin x="0" y="760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7AEF37-F3F0-4FAC-9FFD-BAA218F78ABF}" type="datetimeFigureOut">
              <a:rPr lang="tr-TR" smtClean="0"/>
              <a:pPr/>
              <a:t>27.03.2017</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9F960-E422-4A48-AB7D-AA6B4B00BA3F}" type="slidenum">
              <a:rPr lang="tr-TR" smtClean="0"/>
              <a:pPr/>
              <a:t>‹#›</a:t>
            </a:fld>
            <a:endParaRPr lang="tr-TR" dirty="0"/>
          </a:p>
        </p:txBody>
      </p:sp>
    </p:spTree>
    <p:extLst>
      <p:ext uri="{BB962C8B-B14F-4D97-AF65-F5344CB8AC3E}">
        <p14:creationId xmlns:p14="http://schemas.microsoft.com/office/powerpoint/2010/main" val="1472925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2" name="1 Altbilgi Yer Tutucusu"/>
          <p:cNvSpPr>
            <a:spLocks noGrp="1"/>
          </p:cNvSpPr>
          <p:nvPr>
            <p:ph type="ftr" sz="quarter" idx="11"/>
          </p:nvPr>
        </p:nvSpPr>
        <p:spPr/>
        <p:txBody>
          <a:bodyPr/>
          <a:lstStyle/>
          <a:p>
            <a:endParaRPr lang="tr-TR" dirty="0"/>
          </a:p>
        </p:txBody>
      </p:sp>
      <p:sp>
        <p:nvSpPr>
          <p:cNvPr id="15" name="14 Slayt Numarası Yer Tutucusu"/>
          <p:cNvSpPr>
            <a:spLocks noGrp="1"/>
          </p:cNvSpPr>
          <p:nvPr>
            <p:ph type="sldNum" sz="quarter" idx="12"/>
          </p:nvPr>
        </p:nvSpPr>
        <p:spPr>
          <a:xfrm>
            <a:off x="8229600" y="6473952"/>
            <a:ext cx="758952" cy="246888"/>
          </a:xfrm>
        </p:spPr>
        <p:txBody>
          <a:bodyPr/>
          <a:lstStyle/>
          <a:p>
            <a:fld id="{1C4D26F2-1231-4981-8303-BE9EC78A14AA}"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2768365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3682644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911936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1455823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5148378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4192302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10537536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413259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19" name="18 Altbilgi Yer Tutucusu"/>
          <p:cNvSpPr>
            <a:spLocks noGrp="1"/>
          </p:cNvSpPr>
          <p:nvPr>
            <p:ph type="ftr" sz="quarter" idx="11"/>
          </p:nvPr>
        </p:nvSpPr>
        <p:spPr>
          <a:xfrm>
            <a:off x="3581400" y="76200"/>
            <a:ext cx="2895600" cy="288925"/>
          </a:xfrm>
        </p:spPr>
        <p:txBody>
          <a:bodyPr/>
          <a:lstStyle/>
          <a:p>
            <a:endParaRPr lang="tr-TR" dirty="0"/>
          </a:p>
        </p:txBody>
      </p:sp>
      <p:sp>
        <p:nvSpPr>
          <p:cNvPr id="16" name="15 Slayt Numarası Yer Tutucusu"/>
          <p:cNvSpPr>
            <a:spLocks noGrp="1"/>
          </p:cNvSpPr>
          <p:nvPr>
            <p:ph type="sldNum" sz="quarter" idx="12"/>
          </p:nvPr>
        </p:nvSpPr>
        <p:spPr>
          <a:xfrm>
            <a:off x="8229600" y="6473952"/>
            <a:ext cx="758952" cy="246888"/>
          </a:xfrm>
        </p:spPr>
        <p:txBody>
          <a:bodyPr/>
          <a:lstStyle/>
          <a:p>
            <a:fld id="{1C4D26F2-1231-4981-8303-BE9EC78A14AA}" type="slidenum">
              <a:rPr lang="tr-TR" smtClean="0"/>
              <a:pPr/>
              <a:t>‹#›</a:t>
            </a:fld>
            <a:endParaRPr lang="tr-T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2382380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6840261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406276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11" name="10 Altbilgi Yer Tutucusu"/>
          <p:cNvSpPr>
            <a:spLocks noGrp="1"/>
          </p:cNvSpPr>
          <p:nvPr>
            <p:ph type="ftr" sz="quarter" idx="11"/>
          </p:nvPr>
        </p:nvSpPr>
        <p:spPr/>
        <p:txBody>
          <a:bodyPr/>
          <a:lstStyle/>
          <a:p>
            <a:endParaRPr lang="tr-TR" dirty="0"/>
          </a:p>
        </p:txBody>
      </p:sp>
      <p:sp>
        <p:nvSpPr>
          <p:cNvPr id="16" name="15 Slayt Numarası Yer Tutucusu"/>
          <p:cNvSpPr>
            <a:spLocks noGrp="1"/>
          </p:cNvSpPr>
          <p:nvPr>
            <p:ph type="sldNum" sz="quarter" idx="12"/>
          </p:nvPr>
        </p:nvSpPr>
        <p:spPr/>
        <p:txBody>
          <a:bodyPr/>
          <a:lstStyle/>
          <a:p>
            <a:fld id="{1C4D26F2-1231-4981-8303-BE9EC78A14AA}" type="slidenum">
              <a:rPr lang="tr-TR" smtClean="0"/>
              <a:pPr/>
              <a:t>‹#›</a:t>
            </a:fld>
            <a:endParaRPr lang="tr-TR" dirty="0"/>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10" name="9 Altbilgi Yer Tutucusu"/>
          <p:cNvSpPr>
            <a:spLocks noGrp="1"/>
          </p:cNvSpPr>
          <p:nvPr>
            <p:ph type="ftr" sz="quarter" idx="11"/>
          </p:nvPr>
        </p:nvSpPr>
        <p:spPr/>
        <p:txBody>
          <a:bodyPr/>
          <a:lstStyle/>
          <a:p>
            <a:endParaRPr lang="tr-TR" dirty="0"/>
          </a:p>
        </p:txBody>
      </p:sp>
      <p:sp>
        <p:nvSpPr>
          <p:cNvPr id="31" name="30 Slayt Numarası Yer Tutucusu"/>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229600" y="6477000"/>
            <a:ext cx="762000" cy="246888"/>
          </a:xfrm>
        </p:spPr>
        <p:txBody>
          <a:bodyPr/>
          <a:lstStyle/>
          <a:p>
            <a:fld id="{1C4D26F2-1231-4981-8303-BE9EC78A14AA}" type="slidenum">
              <a:rPr lang="tr-TR" smtClean="0"/>
              <a:pPr/>
              <a:t>‹#›</a:t>
            </a:fld>
            <a:endParaRPr lang="tr-TR" dirty="0"/>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21" name="20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24" name="23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29" name="28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1C4D26F2-1231-4981-8303-BE9EC78A14AA}"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dirty="0" smtClean="0"/>
              <a:t>Resim eklemek için simgeyi tıklatın</a:t>
            </a:r>
            <a:endParaRPr kumimoji="0" lang="en-US" dirty="0"/>
          </a:p>
        </p:txBody>
      </p:sp>
      <p:sp>
        <p:nvSpPr>
          <p:cNvPr id="7" name="6 Veri Yer Tutucusu"/>
          <p:cNvSpPr>
            <a:spLocks noGrp="1"/>
          </p:cNvSpPr>
          <p:nvPr>
            <p:ph type="dt" sz="half" idx="10"/>
          </p:nvPr>
        </p:nvSpPr>
        <p:spPr/>
        <p:txBody>
          <a:bodyPr/>
          <a:lstStyle/>
          <a:p>
            <a:fld id="{43B93785-849D-40D0-A599-4303446AEFF0}" type="datetimeFigureOut">
              <a:rPr lang="tr-TR" smtClean="0"/>
              <a:pPr/>
              <a:t>27.03.2017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31" name="30 Slayt Numarası Yer Tutucusu"/>
          <p:cNvSpPr>
            <a:spLocks noGrp="1"/>
          </p:cNvSpPr>
          <p:nvPr>
            <p:ph type="sldNum" sz="quarter" idx="12"/>
          </p:nvPr>
        </p:nvSpPr>
        <p:spPr/>
        <p:txBody>
          <a:bodyPr/>
          <a:lstStyle/>
          <a:p>
            <a:fld id="{1C4D26F2-1231-4981-8303-BE9EC78A14AA}" type="slidenum">
              <a:rPr lang="tr-TR" smtClean="0"/>
              <a:pPr/>
              <a:t>‹#›</a:t>
            </a:fld>
            <a:endParaRPr lang="tr-TR" dirty="0"/>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3B93785-849D-40D0-A599-4303446AEFF0}" type="datetimeFigureOut">
              <a:rPr lang="tr-TR" smtClean="0"/>
              <a:pPr/>
              <a:t>27.03.2017</a:t>
            </a:fld>
            <a:endParaRPr lang="tr-TR" dirty="0"/>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dirty="0"/>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C4D26F2-1231-4981-8303-BE9EC78A14AA}" type="slidenum">
              <a:rPr lang="tr-TR" smtClean="0"/>
              <a:pPr/>
              <a:t>‹#›</a:t>
            </a:fld>
            <a:endParaRPr lang="tr-TR" dirty="0"/>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93785-849D-40D0-A599-4303446AEFF0}" type="datetimeFigureOut">
              <a:rPr lang="tr-TR" smtClean="0"/>
              <a:pPr/>
              <a:t>27.03.2017</a:t>
            </a:fld>
            <a:endParaRPr lang="tr-TR" dirty="0"/>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D26F2-1231-4981-8303-BE9EC78A14AA}" type="slidenum">
              <a:rPr lang="tr-TR" smtClean="0"/>
              <a:pPr/>
              <a:t>‹#›</a:t>
            </a:fld>
            <a:endParaRPr lang="tr-TR" dirty="0"/>
          </a:p>
        </p:txBody>
      </p:sp>
    </p:spTree>
    <p:extLst>
      <p:ext uri="{BB962C8B-B14F-4D97-AF65-F5344CB8AC3E}">
        <p14:creationId xmlns:p14="http://schemas.microsoft.com/office/powerpoint/2010/main" val="302997787"/>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etin kutusu"/>
          <p:cNvSpPr txBox="1"/>
          <p:nvPr/>
        </p:nvSpPr>
        <p:spPr>
          <a:xfrm>
            <a:off x="5143504" y="4500570"/>
            <a:ext cx="3429024" cy="400110"/>
          </a:xfrm>
          <a:prstGeom prst="rect">
            <a:avLst/>
          </a:prstGeom>
          <a:noFill/>
        </p:spPr>
        <p:txBody>
          <a:bodyPr wrap="square" rtlCol="0">
            <a:spAutoFit/>
          </a:bodyPr>
          <a:lstStyle/>
          <a:p>
            <a:pPr algn="just"/>
            <a:r>
              <a:rPr lang="tr-TR" sz="2000" b="1" i="1" dirty="0" smtClean="0">
                <a:latin typeface="Times New Roman" pitchFamily="18" charset="0"/>
                <a:cs typeface="Times New Roman" pitchFamily="18" charset="0"/>
              </a:rPr>
              <a:t>İpek KARACA</a:t>
            </a:r>
            <a:endParaRPr lang="tr-TR" sz="2000" b="1" i="1" dirty="0">
              <a:latin typeface="Times New Roman" pitchFamily="18" charset="0"/>
              <a:cs typeface="Times New Roman" pitchFamily="18" charset="0"/>
            </a:endParaRPr>
          </a:p>
        </p:txBody>
      </p:sp>
      <p:pic>
        <p:nvPicPr>
          <p:cNvPr id="1026" name="Picture 2" descr="C:\Users\win7\Desktop\doruk grup log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620688"/>
            <a:ext cx="6696744" cy="3879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5889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404664"/>
            <a:ext cx="8964488" cy="6186309"/>
          </a:xfrm>
          <a:prstGeom prst="rect">
            <a:avLst/>
          </a:prstGeom>
        </p:spPr>
        <p:txBody>
          <a:bodyPr wrap="square">
            <a:spAutoFit/>
          </a:bodyPr>
          <a:lstStyle/>
          <a:p>
            <a:pPr algn="just"/>
            <a:r>
              <a:rPr lang="tr-TR" dirty="0" smtClean="0">
                <a:latin typeface="Times New Roman" pitchFamily="18" charset="0"/>
                <a:cs typeface="Times New Roman" pitchFamily="18" charset="0"/>
              </a:rPr>
              <a:t>İntifa hakkı, gerçek kişilerde hak sahibinin ölümü ile tüzel kişilerde kararlaştırılan sürenin dolması, süre kararlaştırılmamışsa kişiliğin ortadan kalkmasıyla sona erer. Tüzel kişilerin intifa hakkı, en çok yüz yıl devam edebilir. İntifa hakkı sona erince hak sahibi, hakkın konusu olan malı malike geri ver­mekle yükümlüdür.</a:t>
            </a:r>
          </a:p>
          <a:p>
            <a:pPr algn="just"/>
            <a:r>
              <a:rPr lang="tr-TR" dirty="0" smtClean="0">
                <a:latin typeface="Times New Roman" pitchFamily="18" charset="0"/>
                <a:cs typeface="Times New Roman" pitchFamily="18" charset="0"/>
              </a:rPr>
              <a:t> </a:t>
            </a:r>
          </a:p>
          <a:p>
            <a:pPr algn="just"/>
            <a:r>
              <a:rPr lang="tr-TR" dirty="0" smtClean="0">
                <a:latin typeface="Times New Roman" pitchFamily="18" charset="0"/>
                <a:cs typeface="Times New Roman" pitchFamily="18" charset="0"/>
              </a:rPr>
              <a:t>İntifa hakkı sahibi, yükümlü olmadığı halde yaptığı giderler, yenilemeler ve eklemeler için, hak sona erdiğinde, vekâletsiz iş görme hükümleri uyarınca tazminat isteyebilir.</a:t>
            </a:r>
          </a:p>
          <a:p>
            <a:pPr algn="just"/>
            <a:r>
              <a:rPr lang="tr-TR" dirty="0" smtClean="0">
                <a:latin typeface="Times New Roman" pitchFamily="18" charset="0"/>
                <a:cs typeface="Times New Roman" pitchFamily="18" charset="0"/>
              </a:rPr>
              <a:t>İntifa hakkı sahibi, hakkın konusu olan malı zilyetliğinde bulundurma, yönetme, kullanma ve ondan yararlanma yetkilerine sahiptir.</a:t>
            </a:r>
          </a:p>
          <a:p>
            <a:pPr algn="just"/>
            <a:r>
              <a:rPr lang="tr-TR" dirty="0" smtClean="0">
                <a:latin typeface="Times New Roman" pitchFamily="18" charset="0"/>
                <a:cs typeface="Times New Roman" pitchFamily="18" charset="0"/>
              </a:rPr>
              <a:t>İntifa hakkına konu olan sermayenin faizleri ve diğer dönemsel gelirleri, daha geç muaccel olsalar bile, intifa hakkının başladığı tarihten sona erdiği tarihe kadar intifa hakkı sahibine ait olur. intifa hakkının kullanılması başkasına devredilebilir. Bu takdirde malik, haklarını, devralana karşı doğrudan doğruya ileri sürebilir.</a:t>
            </a:r>
          </a:p>
          <a:p>
            <a:pPr algn="just"/>
            <a:r>
              <a:rPr lang="tr-TR" dirty="0" smtClean="0">
                <a:latin typeface="Times New Roman" pitchFamily="18" charset="0"/>
                <a:cs typeface="Times New Roman" pitchFamily="18" charset="0"/>
              </a:rPr>
              <a:t> </a:t>
            </a:r>
          </a:p>
          <a:p>
            <a:pPr algn="just"/>
            <a:r>
              <a:rPr lang="tr-TR" dirty="0" smtClean="0">
                <a:latin typeface="Times New Roman" pitchFamily="18" charset="0"/>
                <a:cs typeface="Times New Roman" pitchFamily="18" charset="0"/>
              </a:rPr>
              <a:t>İntifa hakkı sahibinin haklarına karşı malikin de gözetim ve güvence isteme gibi hakları vardır. İntifa hakkının konusu tüketilebilen şey veya kıymetli evrak ise, malik tehlikenin ispatına gerek olmak­sızın teslimden önce de güvence isteyebilir. Ve  intifa hakkını bir işletmeye sermaye olarak koyabilir.</a:t>
            </a:r>
          </a:p>
          <a:p>
            <a:pPr algn="just"/>
            <a:r>
              <a:rPr lang="tr-TR" dirty="0" smtClean="0">
                <a:latin typeface="Times New Roman" pitchFamily="18" charset="0"/>
                <a:cs typeface="Times New Roman" pitchFamily="18" charset="0"/>
              </a:rPr>
              <a:t> </a:t>
            </a:r>
          </a:p>
          <a:p>
            <a:pPr algn="just"/>
            <a:r>
              <a:rPr lang="tr-TR" b="1" dirty="0" smtClean="0">
                <a:latin typeface="Times New Roman" pitchFamily="18" charset="0"/>
                <a:cs typeface="Times New Roman" pitchFamily="18" charset="0"/>
              </a:rPr>
              <a:t>Örnek:</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Bir tarlayı ekip biçme, bahçenin meyvelerini yetiştirip toplama, apartman katında oturma, kiralama, alacağın faizlerini alma gibi haklar intifa hakkına örnektir.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323528" y="640084"/>
            <a:ext cx="8820472"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382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Oturma (Sükna) Hakkı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382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Şahsi bir irtifak hakkıdır. kişiye bağlı bir hak niteliğinde olduğundan başkasına devredilemez ve mirasçılara geçmez. Kanunda aksine hüküm bulunmadıkça, intifa hakkına ilişkin hükümler oturma hakkına da uygulanır. Oturma hakkının kapsamı, genel olarak hak sahibinin kişisel ihtiyaçlarına göre belirlenir.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382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Hak kanundan doğmuşsa sadece tescil masrafları; mukavele ile kurulmuşsa, sözleşme giderleri ve ödenen tutar, hakkın maliyet bedeli olur.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38213" algn="l"/>
              </a:tabLst>
            </a:pPr>
            <a:r>
              <a:rPr kumimoji="0" lang="tr-TR" sz="1800" b="1" i="0" u="none" strike="noStrike" cap="none" normalizeH="0" baseline="0" dirty="0" smtClean="0" bmk="bookmark37">
                <a:ln>
                  <a:noFill/>
                </a:ln>
                <a:solidFill>
                  <a:schemeClr val="tx1"/>
                </a:solidFill>
                <a:effectLst/>
                <a:latin typeface="Times New Roman" pitchFamily="18" charset="0"/>
                <a:cs typeface="Times New Roman" pitchFamily="18" charset="0"/>
              </a:rPr>
              <a:t>Üst (İnşaat) Hakkı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382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Üst hakkı, bağımsız ve sürekli nitelikte ise üst hakkı sahibinin istemi üzerine tapu kütüğüne taşınmaz olarak kaydedilebilir. Üst hakkının sürekli hak olarak sayılabilmesi için en az 30 yıl süre ile tesis edilmesi gerekmektedir. Üst hakkı sona erince taşınmaz üzerindeki yapılar, arazi malikine kalır ve arazinin bütünleyici parçası olur. Malik, üst hakkının devrini, kendisine geçecek yapılar için uygun bir bedel ödemek kaydıyla isteye­bilir.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382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Malik, üst hakkı karşılığı olarak irat biçiminde borçlanılan edimleri güvence altına almak amacıyla, o tarihteki üst hakkı sahibinden en çok üç yıllık irat için tapu kütüğüne taşınmaz olarak kaydedilmiş üst hakkının ipotek edilmesini isteyebilir.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382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Üst hakkı, bağımsız bir hak olarak en çok yüz yıl için kurulabilir. Üst hakkı, süresinin dörtte üçü dolduktan sonra, kurulması için öngörülen şekle uyularak her zaman en çok yüz yıllık yeni bir süre için uzatılabilir. Bu konuda önceden yapılan taahhüt bağlayıcı değildir.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620688"/>
            <a:ext cx="8352928" cy="4801314"/>
          </a:xfrm>
          <a:prstGeom prst="rect">
            <a:avLst/>
          </a:prstGeom>
        </p:spPr>
        <p:txBody>
          <a:bodyPr wrap="square">
            <a:spAutoFit/>
          </a:bodyPr>
          <a:lstStyle/>
          <a:p>
            <a:pPr lvl="0" algn="just" eaLnBrk="0" fontAlgn="base" hangingPunct="0">
              <a:spcBef>
                <a:spcPct val="0"/>
              </a:spcBef>
              <a:spcAft>
                <a:spcPct val="0"/>
              </a:spcAft>
              <a:tabLst>
                <a:tab pos="938213" algn="l"/>
              </a:tabLst>
            </a:pPr>
            <a:r>
              <a:rPr lang="tr-TR" b="1" dirty="0" smtClean="0" bmk="bookmark38">
                <a:latin typeface="Times New Roman" pitchFamily="18" charset="0"/>
                <a:cs typeface="Times New Roman" pitchFamily="18" charset="0"/>
              </a:rPr>
              <a:t>Kaynak Hakkı</a:t>
            </a:r>
            <a:endParaRPr lang="tr-TR" dirty="0" smtClean="0">
              <a:latin typeface="Arial" pitchFamily="34" charset="0"/>
              <a:cs typeface="Arial" pitchFamily="34" charset="0"/>
            </a:endParaRPr>
          </a:p>
          <a:p>
            <a:pPr lvl="0" algn="just" eaLnBrk="0" fontAlgn="base" hangingPunct="0">
              <a:spcBef>
                <a:spcPct val="0"/>
              </a:spcBef>
              <a:spcAft>
                <a:spcPct val="0"/>
              </a:spcAft>
              <a:tabLst>
                <a:tab pos="938213" algn="l"/>
              </a:tabLst>
            </a:pPr>
            <a:r>
              <a:rPr lang="tr-TR" dirty="0" smtClean="0">
                <a:latin typeface="Times New Roman" pitchFamily="18" charset="0"/>
                <a:cs typeface="Times New Roman" pitchFamily="18" charset="0"/>
              </a:rPr>
              <a:t>Türk Medeni Kanunu'nun 837'nci maddesi hükmüne göre, başkasının arazisinde bulunan kaynak üzerinde tesis edilen irtifak hakkı, yükümlü arazinin malikini suyun alınmasına ve akıtılmasına katlan­makla yükümlü kılar. Bu hak, aksi kararlaştırılmış olmadıkça, başkasına devredilebilir ve mirasçıya geçer. Kaynak hakkı, bağımsız ve sürekli (en az otuz yıl için kurulmuş) nitelikte ise tapu kütüğüne taşın­maz olarak kaydedilebilir.</a:t>
            </a:r>
            <a:endParaRPr lang="tr-TR" dirty="0" smtClean="0">
              <a:latin typeface="Arial" pitchFamily="34" charset="0"/>
              <a:cs typeface="Arial" pitchFamily="34" charset="0"/>
            </a:endParaRPr>
          </a:p>
          <a:p>
            <a:pPr lvl="0" algn="just" eaLnBrk="0" fontAlgn="base" hangingPunct="0">
              <a:spcBef>
                <a:spcPct val="0"/>
              </a:spcBef>
              <a:spcAft>
                <a:spcPct val="0"/>
              </a:spcAft>
              <a:tabLst>
                <a:tab pos="938213" algn="l"/>
              </a:tabLst>
            </a:pPr>
            <a:r>
              <a:rPr lang="tr-TR" b="1" dirty="0" smtClean="0">
                <a:latin typeface="Times New Roman" pitchFamily="18" charset="0"/>
                <a:cs typeface="Times New Roman" pitchFamily="18" charset="0"/>
              </a:rPr>
              <a:t>Diğer İrtifak Hakları</a:t>
            </a:r>
            <a:endParaRPr lang="tr-TR" dirty="0" smtClean="0">
              <a:latin typeface="Arial" pitchFamily="34" charset="0"/>
              <a:cs typeface="Arial" pitchFamily="34" charset="0"/>
            </a:endParaRPr>
          </a:p>
          <a:p>
            <a:pPr lvl="0" algn="just" eaLnBrk="0" fontAlgn="base" hangingPunct="0">
              <a:spcBef>
                <a:spcPct val="0"/>
              </a:spcBef>
              <a:spcAft>
                <a:spcPct val="0"/>
              </a:spcAft>
              <a:tabLst>
                <a:tab pos="938213" algn="l"/>
              </a:tabLst>
            </a:pPr>
            <a:r>
              <a:rPr lang="tr-TR" dirty="0" smtClean="0">
                <a:latin typeface="Times New Roman" pitchFamily="18" charset="0"/>
                <a:cs typeface="Times New Roman" pitchFamily="18" charset="0"/>
              </a:rPr>
              <a:t>Malik taşınmazı üzerinde herhangi bir kişi veya topluluk lehine atış eğitimi veya spor alanı ya da geçit olarak kullanılmak gibi belirli bir yararlanmaya hizmet etmek üzere başka irtifak hakları da kurulabilir.Aksi kararlaştırılmadıkça, başkasına devredilemez ve mirasçılara geçmez.Bu hakların en </a:t>
            </a:r>
            <a:r>
              <a:rPr lang="tr-TR" smtClean="0">
                <a:latin typeface="Times New Roman" pitchFamily="18" charset="0"/>
                <a:cs typeface="Times New Roman" pitchFamily="18" charset="0"/>
              </a:rPr>
              <a:t>önemlisi mürur(geçit) </a:t>
            </a:r>
            <a:r>
              <a:rPr lang="tr-TR" dirty="0" smtClean="0">
                <a:latin typeface="Times New Roman" pitchFamily="18" charset="0"/>
                <a:cs typeface="Times New Roman" pitchFamily="18" charset="0"/>
              </a:rPr>
              <a:t>hakkıdır.</a:t>
            </a:r>
            <a:endParaRPr lang="tr-TR" dirty="0" smtClean="0">
              <a:latin typeface="Arial" pitchFamily="34" charset="0"/>
              <a:cs typeface="Arial" pitchFamily="34" charset="0"/>
            </a:endParaRPr>
          </a:p>
          <a:p>
            <a:pPr lvl="0" algn="just" eaLnBrk="0" fontAlgn="base" hangingPunct="0">
              <a:spcBef>
                <a:spcPct val="0"/>
              </a:spcBef>
              <a:spcAft>
                <a:spcPct val="0"/>
              </a:spcAft>
              <a:tabLst>
                <a:tab pos="938213" algn="l"/>
              </a:tabLst>
            </a:pPr>
            <a:r>
              <a:rPr lang="tr-TR" dirty="0" smtClean="0" bmk="bookmark40">
                <a:latin typeface="Times New Roman" pitchFamily="18" charset="0"/>
                <a:cs typeface="Times New Roman" pitchFamily="18" charset="0"/>
              </a:rPr>
              <a:t> </a:t>
            </a:r>
            <a:r>
              <a:rPr lang="tr-TR" b="1" dirty="0" smtClean="0" bmk="bookmark40">
                <a:latin typeface="Times New Roman" pitchFamily="18" charset="0"/>
                <a:cs typeface="Times New Roman" pitchFamily="18" charset="0"/>
              </a:rPr>
              <a:t>Örnek:</a:t>
            </a:r>
            <a:endParaRPr lang="tr-TR" dirty="0" smtClean="0">
              <a:latin typeface="Arial" pitchFamily="34" charset="0"/>
              <a:cs typeface="Arial" pitchFamily="34" charset="0"/>
            </a:endParaRPr>
          </a:p>
          <a:p>
            <a:pPr lvl="0" algn="just" eaLnBrk="0" fontAlgn="base" hangingPunct="0">
              <a:spcBef>
                <a:spcPct val="0"/>
              </a:spcBef>
              <a:spcAft>
                <a:spcPct val="0"/>
              </a:spcAft>
              <a:tabLst>
                <a:tab pos="938213" algn="l"/>
              </a:tabLst>
            </a:pPr>
            <a:r>
              <a:rPr lang="tr-TR" dirty="0" smtClean="0">
                <a:latin typeface="Times New Roman" pitchFamily="18" charset="0"/>
                <a:cs typeface="Times New Roman" pitchFamily="18" charset="0"/>
              </a:rPr>
              <a:t>Başkasına ait bir arsa veya arazi üzerinde herhangi bir kişi veya vakıf, dernek, okul gibi topluluk yararına elverişli olması şartıyla, gelip geçme, oyun oynama, muayyen zamanlarda mal kurutma, imalat artığı depolama ve benzeri bir yararlanma için başkaca yüklenim hakları kurulabilir.</a:t>
            </a:r>
            <a:endParaRPr lang="tr-TR" dirty="0" smtClean="0">
              <a:latin typeface="Arial" pitchFamily="34" charset="0"/>
              <a:cs typeface="Arial" pitchFamily="34" charset="0"/>
            </a:endParaRPr>
          </a:p>
          <a:p>
            <a:pPr lvl="0" eaLnBrk="0" fontAlgn="base" hangingPunct="0">
              <a:spcBef>
                <a:spcPct val="0"/>
              </a:spcBef>
              <a:spcAft>
                <a:spcPct val="0"/>
              </a:spcAft>
              <a:tabLst>
                <a:tab pos="938213" algn="l"/>
              </a:tabLst>
            </a:pPr>
            <a:endParaRPr lang="tr-T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107504" y="-79384"/>
            <a:ext cx="8496944"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Diğer Haklar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Türk Medeni Kanununun 1009'uncu maddesi, arsa payı karşılığı inşaat, taşınmaz satış vaadi, kira, alım, onalım, gerialım sözleşmelerinden doğan haklar ile şerh edilebileceği kanunlarda açıkça öngörülen diğer hakların da tapu kütüğüne şerh edilebileceğini; bunların şerh verilmekle o taşınmaz üzerinde son­radan kazanılan hakların sahiplerine karşı ileri sürülebileceğini hüküm altına almıştır. Başlı başına ekonomik bir değer ifade eden bu hakların da maliyet bedelleriyle kayıtlarda gösterilmesi gerekir.. Hak sahibi ticari işletme ise, tapu siciline yazdırıp bilançosunda gösterebilir. </a:t>
            </a:r>
            <a:endParaRPr lang="tr-TR" b="1"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GAYRİMENKUL GİBİ DEĞERLENEN İKTİSADİ KIYMETLER</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Gayrimenkullerin Mütemmim Cüzleri ve Teferruatı</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Mütemmim cüz (bütünleyici parça); yerel âdetlere göre asıl şeyin temel unsuru olan ve o şey yok edilmedikçe, zarara uğratılmadıkça veya yapısı değiştirilmedikçe ondan ayrılmasına olanak bulunmayan parçadır. Bir şeye malik olan kimse, o şeyin mütemmim cüzüne de malik olur. Teferruat (eklenti); asıl şey malikinin anlaşılabilen arzusuna veya yerel âdetlere göre, işletilmesi, korunması veya yarar sağlaması için asıl şeye sürekli olarak özgülenen ve kullanılmasında birleştirme, takma veya başka bir biçimde asıl şeye bağlı kılınan taşınır maldır. Bir şeye ilişkin tasarruflar, aksi belirtilmedikçe onun eklentisini de kapsar. Eklenti, asıl şeyden geçici olarak ayrılmakla bu niteliğini kaybetmez.</a:t>
            </a:r>
          </a:p>
          <a:p>
            <a:pPr algn="just"/>
            <a:r>
              <a:rPr lang="tr-TR" b="1" dirty="0" smtClean="0">
                <a:latin typeface="Times New Roman" pitchFamily="18" charset="0"/>
                <a:cs typeface="Times New Roman" pitchFamily="18" charset="0"/>
              </a:rPr>
              <a:t>Örnek:</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Bir binada yer alan çatı sistemi, yangın merdiveni sistemleri ilgili binanın bütünleyici parçaları iken kapı, pencere, panjur, stor perde o binanın teferruatıdır</a:t>
            </a:r>
            <a:r>
              <a:rPr lang="tr-TR" dirty="0" smtClean="0"/>
              <a:t>.</a:t>
            </a:r>
          </a:p>
          <a:p>
            <a:pPr marL="0" marR="0" lvl="0" indent="0" algn="l" defTabSz="914400" rtl="0" eaLnBrk="0" fontAlgn="base" latinLnBrk="0" hangingPunct="0">
              <a:lnSpc>
                <a:spcPct val="100000"/>
              </a:lnSpc>
              <a:spcBef>
                <a:spcPct val="0"/>
              </a:spcBef>
              <a:spcAft>
                <a:spcPct val="0"/>
              </a:spcAft>
              <a:buClrTx/>
              <a:buSzTx/>
              <a:buFontTx/>
              <a:buNone/>
              <a:tabLst/>
            </a:pPr>
            <a:endParaRPr lang="tr-TR"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692696"/>
            <a:ext cx="7992888" cy="4524315"/>
          </a:xfrm>
          <a:prstGeom prst="rect">
            <a:avLst/>
          </a:prstGeom>
        </p:spPr>
        <p:txBody>
          <a:bodyPr wrap="square">
            <a:spAutoFit/>
          </a:bodyPr>
          <a:lstStyle/>
          <a:p>
            <a:r>
              <a:rPr lang="tr-TR" b="1" dirty="0" smtClean="0"/>
              <a:t>Tesisat ve Makinalar</a:t>
            </a:r>
            <a:endParaRPr lang="tr-TR" dirty="0" smtClean="0"/>
          </a:p>
          <a:p>
            <a:r>
              <a:rPr lang="tr-TR" dirty="0" smtClean="0"/>
              <a:t> </a:t>
            </a:r>
          </a:p>
          <a:p>
            <a:r>
              <a:rPr lang="tr-TR" dirty="0" smtClean="0"/>
              <a:t>Tesisat, işletmenin faaliyetini sürdürebilmesi için sonradan kurulan ve gayrimenkulun mütemmim cüzü ve teferruatının haricindeki tesislerdir. Örneğin; bahçeler, parklar; aydınlatma, ısıtma, soğutma, telefon, diyafon, su ve kanalizasyon tesisleri; havai hatlar ve direkleri, asansörler tesisat niteliğindedir. &gt; (55 Sıra No.lu VUK Genel Tebliği)</a:t>
            </a:r>
          </a:p>
          <a:p>
            <a:r>
              <a:rPr lang="tr-TR" dirty="0" smtClean="0"/>
              <a:t>Makinalar, amortismana tabi iktisadi kıymet niteliği taşıyan, genellikle mal ve hizmet üretiminde kullanılan sabit kıymetlerdir.</a:t>
            </a:r>
          </a:p>
          <a:p>
            <a:r>
              <a:rPr lang="tr-TR" b="1" dirty="0" smtClean="0"/>
              <a:t>Örnek </a:t>
            </a:r>
            <a:endParaRPr lang="tr-TR" dirty="0" smtClean="0"/>
          </a:p>
          <a:p>
            <a:r>
              <a:rPr lang="tr-TR" dirty="0" smtClean="0"/>
              <a:t>(B) A.Ş. 31 Mart'ta 100.000 TL'ye bir iş makinası alarak aktifine kaydetmiştir. Makine bedelin­in tamamı bankadan alınan döviz kredisi ile ödenmiştir. Kredi ödemeleri 6 ayda bir olup toplam 4 taksitten oluşmaktadır. Bu krediye ilişkin oluşan faiz ve kur farkları aşağıdaki gibidir:</a:t>
            </a:r>
          </a:p>
          <a:p>
            <a:endParaRPr lang="tr-TR" dirty="0" smtClean="0"/>
          </a:p>
          <a:p>
            <a:pPr lvl="0" eaLnBrk="0" fontAlgn="base" hangingPunct="0">
              <a:spcBef>
                <a:spcPct val="0"/>
              </a:spcBef>
              <a:spcAft>
                <a:spcPct val="0"/>
              </a:spcAft>
            </a:pPr>
            <a:endParaRPr lang="tr-T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1166842"/>
            <a:ext cx="8532440" cy="5078313"/>
          </a:xfrm>
          <a:prstGeom prst="rect">
            <a:avLst/>
          </a:prstGeom>
        </p:spPr>
        <p:txBody>
          <a:bodyPr wrap="square">
            <a:spAutoFit/>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pPr algn="just"/>
            <a:r>
              <a:rPr lang="tr-TR" dirty="0" smtClean="0"/>
              <a:t>Yukarıdaki tabloda görüldüğü üzere; kurda 30 Eylüle kadar bir artış görülmesine rağmen yılsonu itibariyle bir düşüş olmuştur. Lehe oluşan kur farkından dolayı toplam makine bedelinde (3.000 - 2.000=) 1.000 TL bir düşüş olacaktır. Kredi dolayısıyla ilk altı ayda ödenen faiz gideri sadece 12.000.-TL olmasına rağmen yılsonuna kadar tahakkuk eden faiz toplamı ise 18.000 TL'dir. Bu durumda iş makinesinin maliyet bedeli (100.000 -1.000 + 18.000 =) 117.000 TL'dir. 31 Aralık'tan sonra ertesi yılın 31 Mart'ında ortaya çıkan 6.000 TL tutarındaki faiz gideri ile 1.000 TL kur farkı ertesi yılın geçici vergi dönemlerinde ve yıllık kazancında gider olarak dikkate alınabilecektir veya maliyete eklenebilecektir</a:t>
            </a:r>
            <a:endParaRPr lang="tr-TR" dirty="0"/>
          </a:p>
        </p:txBody>
      </p:sp>
      <p:graphicFrame>
        <p:nvGraphicFramePr>
          <p:cNvPr id="3" name="2 Tablo"/>
          <p:cNvGraphicFramePr>
            <a:graphicFrameLocks noGrp="1"/>
          </p:cNvGraphicFramePr>
          <p:nvPr/>
        </p:nvGraphicFramePr>
        <p:xfrm>
          <a:off x="251520" y="692695"/>
          <a:ext cx="7920881" cy="2448272"/>
        </p:xfrm>
        <a:graphic>
          <a:graphicData uri="http://schemas.openxmlformats.org/drawingml/2006/table">
            <a:tbl>
              <a:tblPr/>
              <a:tblGrid>
                <a:gridCol w="1403598"/>
                <a:gridCol w="1964224"/>
                <a:gridCol w="1481800"/>
                <a:gridCol w="1735708"/>
                <a:gridCol w="1335551"/>
              </a:tblGrid>
              <a:tr h="485064">
                <a:tc>
                  <a:txBody>
                    <a:bodyPr/>
                    <a:lstStyle/>
                    <a:p>
                      <a:pPr marR="36195" algn="just">
                        <a:lnSpc>
                          <a:spcPct val="115000"/>
                        </a:lnSpc>
                        <a:spcBef>
                          <a:spcPts val="600"/>
                        </a:spcBef>
                        <a:spcAft>
                          <a:spcPts val="0"/>
                        </a:spcAft>
                      </a:pPr>
                      <a:r>
                        <a:rPr lang="tr-TR" sz="1000" b="1" dirty="0">
                          <a:latin typeface="Times New Roman"/>
                          <a:cs typeface="Batang"/>
                        </a:rPr>
                        <a:t>Tarih</a:t>
                      </a:r>
                      <a:endParaRPr lang="tr-TR" sz="1000" dirty="0">
                        <a:latin typeface="Batang"/>
                        <a:cs typeface="Batang"/>
                      </a:endParaRPr>
                    </a:p>
                  </a:txBody>
                  <a:tcPr marL="6350" marR="6350" marT="0" marB="0">
                    <a:lnL>
                      <a:noFill/>
                    </a:lnL>
                    <a:lnR>
                      <a:noFill/>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000" b="1" dirty="0">
                          <a:latin typeface="Times New Roman"/>
                          <a:cs typeface="Batang"/>
                        </a:rPr>
                        <a:t>Ana para</a:t>
                      </a:r>
                      <a:endParaRPr lang="tr-TR" sz="1000" dirty="0">
                        <a:latin typeface="Batang"/>
                        <a:cs typeface="Batang"/>
                      </a:endParaRPr>
                    </a:p>
                  </a:txBody>
                  <a:tcPr marL="6350" marR="6350" marT="0" marB="0">
                    <a:lnL>
                      <a:noFill/>
                    </a:lnL>
                    <a:lnR>
                      <a:noFill/>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000" b="1" dirty="0">
                          <a:latin typeface="Times New Roman"/>
                          <a:cs typeface="Batang"/>
                        </a:rPr>
                        <a:t>Faiz</a:t>
                      </a:r>
                      <a:endParaRPr lang="tr-TR" sz="1000" dirty="0">
                        <a:latin typeface="Batang"/>
                        <a:cs typeface="Batang"/>
                      </a:endParaRPr>
                    </a:p>
                  </a:txBody>
                  <a:tcPr marL="6350" marR="6350" marT="0" marB="0">
                    <a:lnL>
                      <a:noFill/>
                    </a:lnL>
                    <a:lnR>
                      <a:noFill/>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000" b="1" dirty="0">
                          <a:latin typeface="Times New Roman"/>
                          <a:cs typeface="Batang"/>
                        </a:rPr>
                        <a:t>Kur farkı</a:t>
                      </a:r>
                      <a:endParaRPr lang="tr-TR" sz="1000" dirty="0">
                        <a:latin typeface="Batang"/>
                        <a:cs typeface="Batang"/>
                      </a:endParaRPr>
                    </a:p>
                  </a:txBody>
                  <a:tcPr marL="6350" marR="6350" marT="0" marB="0">
                    <a:lnL>
                      <a:noFill/>
                    </a:lnL>
                    <a:lnR>
                      <a:noFill/>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000" b="1" dirty="0">
                          <a:latin typeface="Times New Roman"/>
                          <a:cs typeface="Batang"/>
                        </a:rPr>
                        <a:t>Borç</a:t>
                      </a:r>
                      <a:endParaRPr lang="tr-TR" sz="1000" dirty="0">
                        <a:latin typeface="Batang"/>
                        <a:cs typeface="Batang"/>
                      </a:endParaRPr>
                    </a:p>
                  </a:txBody>
                  <a:tcPr marL="6350" marR="6350" marT="0" marB="0">
                    <a:lnL>
                      <a:noFill/>
                    </a:lnL>
                    <a:lnR>
                      <a:noFill/>
                    </a:lnR>
                    <a:lnT>
                      <a:noFill/>
                    </a:lnT>
                    <a:lnB w="12700" cap="flat" cmpd="sng" algn="ctr">
                      <a:solidFill>
                        <a:srgbClr val="000000"/>
                      </a:solidFill>
                      <a:prstDash val="solid"/>
                      <a:round/>
                      <a:headEnd type="none" w="med" len="med"/>
                      <a:tailEnd type="none" w="med" len="med"/>
                    </a:lnB>
                    <a:solidFill>
                      <a:schemeClr val="bg2"/>
                    </a:solidFill>
                  </a:tcPr>
                </a:tc>
              </a:tr>
              <a:tr h="490802">
                <a:tc>
                  <a:txBody>
                    <a:bodyPr/>
                    <a:lstStyle/>
                    <a:p>
                      <a:pPr marR="36195" indent="-1193800" algn="just">
                        <a:lnSpc>
                          <a:spcPts val="1370"/>
                        </a:lnSpc>
                        <a:spcBef>
                          <a:spcPts val="600"/>
                        </a:spcBef>
                        <a:spcAft>
                          <a:spcPts val="0"/>
                        </a:spcAft>
                      </a:pPr>
                      <a:r>
                        <a:rPr lang="tr-TR" sz="1000" dirty="0">
                          <a:latin typeface="Times New Roman"/>
                          <a:cs typeface="Batang"/>
                        </a:rPr>
                        <a:t>31 Mart</a:t>
                      </a:r>
                      <a:endParaRPr lang="tr-TR" sz="10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0</a:t>
                      </a:r>
                      <a:endParaRPr lang="tr-TR" sz="10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0</a:t>
                      </a:r>
                      <a:endParaRPr lang="tr-TR" sz="10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0</a:t>
                      </a:r>
                      <a:endParaRPr lang="tr-TR" sz="10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 100.000</a:t>
                      </a:r>
                      <a:endParaRPr lang="tr-TR" sz="10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a:noFill/>
                    </a:lnB>
                    <a:solidFill>
                      <a:schemeClr val="bg2"/>
                    </a:solidFill>
                  </a:tcPr>
                </a:tc>
              </a:tr>
              <a:tr h="490802">
                <a:tc>
                  <a:txBody>
                    <a:bodyPr/>
                    <a:lstStyle/>
                    <a:p>
                      <a:pPr marR="36195" indent="-1193800" algn="just">
                        <a:lnSpc>
                          <a:spcPts val="1370"/>
                        </a:lnSpc>
                        <a:spcBef>
                          <a:spcPts val="600"/>
                        </a:spcBef>
                        <a:spcAft>
                          <a:spcPts val="0"/>
                        </a:spcAft>
                      </a:pPr>
                      <a:r>
                        <a:rPr lang="tr-TR" sz="1000" dirty="0">
                          <a:latin typeface="Times New Roman"/>
                          <a:cs typeface="Batang"/>
                        </a:rPr>
                        <a:t>30 Eylül</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25.000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12.000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2.000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77.000</a:t>
                      </a:r>
                      <a:endParaRPr lang="tr-TR" sz="1000" dirty="0">
                        <a:latin typeface="Batang"/>
                        <a:cs typeface="Batang"/>
                      </a:endParaRPr>
                    </a:p>
                  </a:txBody>
                  <a:tcPr marL="6350" marR="6350" marT="0" marB="0">
                    <a:lnL>
                      <a:noFill/>
                    </a:lnL>
                    <a:lnR>
                      <a:noFill/>
                    </a:lnR>
                    <a:lnT>
                      <a:noFill/>
                    </a:lnT>
                    <a:lnB>
                      <a:noFill/>
                    </a:lnB>
                    <a:solidFill>
                      <a:schemeClr val="bg2"/>
                    </a:solidFill>
                  </a:tcPr>
                </a:tc>
              </a:tr>
              <a:tr h="490802">
                <a:tc>
                  <a:txBody>
                    <a:bodyPr/>
                    <a:lstStyle/>
                    <a:p>
                      <a:pPr marR="36195" indent="-1193800" algn="just">
                        <a:lnSpc>
                          <a:spcPts val="1370"/>
                        </a:lnSpc>
                        <a:spcBef>
                          <a:spcPts val="600"/>
                        </a:spcBef>
                        <a:spcAft>
                          <a:spcPts val="0"/>
                        </a:spcAft>
                      </a:pPr>
                      <a:r>
                        <a:rPr lang="tr-TR" sz="1000" dirty="0">
                          <a:latin typeface="Times New Roman"/>
                          <a:cs typeface="Batang"/>
                        </a:rPr>
                        <a:t>31 Aralık</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6.000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-3.000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74.000</a:t>
                      </a:r>
                      <a:endParaRPr lang="tr-TR" sz="1000" dirty="0">
                        <a:latin typeface="Batang"/>
                        <a:cs typeface="Batang"/>
                      </a:endParaRPr>
                    </a:p>
                  </a:txBody>
                  <a:tcPr marL="6350" marR="6350" marT="0" marB="0">
                    <a:lnL>
                      <a:noFill/>
                    </a:lnL>
                    <a:lnR>
                      <a:noFill/>
                    </a:lnR>
                    <a:lnT>
                      <a:noFill/>
                    </a:lnT>
                    <a:lnB>
                      <a:noFill/>
                    </a:lnB>
                    <a:solidFill>
                      <a:schemeClr val="bg2"/>
                    </a:solidFill>
                  </a:tcPr>
                </a:tc>
              </a:tr>
              <a:tr h="490802">
                <a:tc>
                  <a:txBody>
                    <a:bodyPr/>
                    <a:lstStyle/>
                    <a:p>
                      <a:pPr marR="36195" indent="-1193800" algn="just">
                        <a:lnSpc>
                          <a:spcPts val="1370"/>
                        </a:lnSpc>
                        <a:spcBef>
                          <a:spcPts val="600"/>
                        </a:spcBef>
                        <a:spcAft>
                          <a:spcPts val="0"/>
                        </a:spcAft>
                      </a:pPr>
                      <a:r>
                        <a:rPr lang="tr-TR" sz="1000" dirty="0">
                          <a:latin typeface="Times New Roman"/>
                          <a:cs typeface="Batang"/>
                        </a:rPr>
                        <a:t>31 Mart</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25.000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6.000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1.000</a:t>
                      </a:r>
                      <a:endParaRPr lang="tr-TR" sz="10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000" dirty="0">
                          <a:latin typeface="Times New Roman"/>
                          <a:cs typeface="Batang"/>
                        </a:rPr>
                        <a:t>50.000</a:t>
                      </a:r>
                      <a:endParaRPr lang="tr-TR" sz="1000" dirty="0">
                        <a:latin typeface="Batang"/>
                        <a:cs typeface="Batang"/>
                      </a:endParaRPr>
                    </a:p>
                  </a:txBody>
                  <a:tcPr marL="6350" marR="6350" marT="0" marB="0">
                    <a:lnL>
                      <a:noFill/>
                    </a:lnL>
                    <a:lnR>
                      <a:noFill/>
                    </a:lnR>
                    <a:lnT>
                      <a:noFill/>
                    </a:lnT>
                    <a:lnB>
                      <a:noFill/>
                    </a:lnB>
                    <a:solidFill>
                      <a:schemeClr val="bg2"/>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0" y="102694"/>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G</a:t>
            </a: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ayrimaddi Haklar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Gayri maddi haklar, sanat, bilim, sanayi ve ticaret alanlarıyla ilgili olarak ortaya çıkan her nevi hakkı ifade eder. Söz konusu haklar sahiplerince, sıradan bir satış sözleşmesine konu edilebileceği gibi; özellikle fikri ve sınai haklar alanında, sahibinin hakları bir başkasına devretmesi karşılığı aldığı bedeli içeren bir "royalti anlaşması"na veya ücret karşılığında belli bir süre kullanmak üzere bir başkasına devredildiği sözleşme olarak tanımlanan bir "lisans anlaşması"na da konu edilebilir.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Gayrimaddi haklar, türleri ne olursa olsun gayrimenkuller gibi işleme tabidirler ve maliyet bedeli ile değerlenirler. Gayri maddi hakları, özellikleri ve kullanım alanları itibariyle değişik şekillerde tasnife tabi tutmak mümkündür.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dirty="0" smtClean="0" bmk="bookmark51">
                <a:ln>
                  <a:noFill/>
                </a:ln>
                <a:solidFill>
                  <a:schemeClr val="tx1"/>
                </a:solidFill>
                <a:effectLst/>
                <a:latin typeface="Times New Roman" pitchFamily="18" charset="0"/>
                <a:cs typeface="Times New Roman" pitchFamily="18" charset="0"/>
              </a:rPr>
              <a:t>Sınai Haklar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dirty="0" smtClean="0" bmk="bookmark52">
                <a:ln>
                  <a:noFill/>
                </a:ln>
                <a:solidFill>
                  <a:schemeClr val="tx1"/>
                </a:solidFill>
                <a:effectLst/>
                <a:latin typeface="Times New Roman" pitchFamily="18" charset="0"/>
                <a:cs typeface="Times New Roman" pitchFamily="18" charset="0"/>
              </a:rPr>
              <a:t>Markalar (Alameti Farika/ Özel Ticaret işareti)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556 sayılı Markaların Korunması Hakkında Kanun Hükmünde Kararnamenin 5'inci maddesine göre; marka, bir teşebbüsün mal veya hizmetlerini bir başka teşebbüsün mal veya hizmetlerinden ayırt etmeyi sağlaması koşuluyla, kişi adları dahil, özellikle sözcükler, şekiller, harfler, sayılar, malların biçi­mi veya ambalajları gibi çizimle görüntülenebilen veya benzer biçimde ifade edilebilen, baskı yoluyla yayımlanabilen ve çoğaltılabilen her türlü işaretleri içerir. Marka koruması ancak tescil yoluyla elde edilir.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Tescilli markanın koruma süresi başvuru tarihinden itibaren on yıldır. Bu süre onar yıllık dönemler halinde yenilenir. Markanın, tescil tarihinden itibaren beş yıl içinde, haklı bir neden olmadan kul-lanıl- maması veya bu kullanıma beş yıllık bir süre için kesintisiz ara verilmesi halinde marka iptal edilir.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260648"/>
            <a:ext cx="8388424" cy="5909310"/>
          </a:xfrm>
          <a:prstGeom prst="rect">
            <a:avLst/>
          </a:prstGeom>
        </p:spPr>
        <p:txBody>
          <a:bodyPr wrap="square">
            <a:spAutoFit/>
          </a:bodyPr>
          <a:lstStyle/>
          <a:p>
            <a:pPr lvl="0" algn="just" eaLnBrk="0" fontAlgn="base" hangingPunct="0">
              <a:spcBef>
                <a:spcPct val="0"/>
              </a:spcBef>
              <a:spcAft>
                <a:spcPct val="0"/>
              </a:spcAft>
            </a:pPr>
            <a:r>
              <a:rPr lang="tr-TR" dirty="0" smtClean="0">
                <a:latin typeface="Times New Roman" pitchFamily="18" charset="0"/>
                <a:cs typeface="Times New Roman" pitchFamily="18" charset="0"/>
              </a:rPr>
              <a:t>Tescilli bir marka, başkasına devir edilebilir, miras yolu ile intikal edebilir, kullanma hakkı lisans konusu olabilir, rehin edilebilir. Rehin hakkı bakımından Medeni Kanun'un rehin hakkına ilişkin hükümleri uygulanır. Tescilli bir marka üzerindeki sağlararası işlemler yazılı şekle tabidir.</a:t>
            </a:r>
          </a:p>
          <a:p>
            <a:pPr lvl="0" algn="just" eaLnBrk="0" fontAlgn="base" hangingPunct="0">
              <a:spcBef>
                <a:spcPct val="0"/>
              </a:spcBef>
              <a:spcAft>
                <a:spcPct val="0"/>
              </a:spcAft>
            </a:pPr>
            <a:r>
              <a:rPr lang="tr-TR" b="1" dirty="0" smtClean="0" bmk="bookmark53">
                <a:latin typeface="Times New Roman" pitchFamily="18" charset="0"/>
                <a:cs typeface="Times New Roman" pitchFamily="18" charset="0"/>
              </a:rPr>
              <a:t>Patentler (İhtira Beratı/ Buluş Belgesi)</a:t>
            </a:r>
            <a:endParaRPr lang="tr-TR" dirty="0" smtClean="0">
              <a:latin typeface="Times New Roman" pitchFamily="18" charset="0"/>
              <a:cs typeface="Times New Roman" pitchFamily="18" charset="0"/>
            </a:endParaRPr>
          </a:p>
          <a:p>
            <a:pPr lvl="0" algn="just" eaLnBrk="0" fontAlgn="base" hangingPunct="0">
              <a:spcBef>
                <a:spcPct val="0"/>
              </a:spcBef>
              <a:spcAft>
                <a:spcPct val="0"/>
              </a:spcAft>
            </a:pPr>
            <a:r>
              <a:rPr lang="tr-TR" dirty="0" smtClean="0">
                <a:latin typeface="Times New Roman" pitchFamily="18" charset="0"/>
                <a:cs typeface="Times New Roman" pitchFamily="18" charset="0"/>
              </a:rPr>
              <a:t>Yaratıcı bir zekanın bir buluşunu değerlendirebilmesi için, devletin belli bir süre onu himaye ede­ceğini göstermek üzere verdiği belgeye patent (ihtira beratı ya da buluş belgesi) denir. Patenti alınan bir metod, bir cihaz, bir madde!., v.b. tescilinden sonra o ülkede, yürürlük süresi içinde kimse tarafın­dan kullanılamaz, uygulanamaz, taklit edilemez veya yapılamaz.</a:t>
            </a:r>
          </a:p>
          <a:p>
            <a:pPr lvl="0" algn="just" eaLnBrk="0" fontAlgn="base" hangingPunct="0">
              <a:spcBef>
                <a:spcPct val="0"/>
              </a:spcBef>
              <a:spcAft>
                <a:spcPct val="0"/>
              </a:spcAft>
            </a:pP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Patent verilme sistemleri, incelemesiz ve incelenerek olmak üzere iki çeşittir. Patentin süresi veril­me usulüne bağlı olarak değişmektedir.</a:t>
            </a:r>
          </a:p>
          <a:p>
            <a:pPr algn="just"/>
            <a:r>
              <a:rPr lang="tr-TR" dirty="0" smtClean="0">
                <a:latin typeface="Times New Roman" pitchFamily="18" charset="0"/>
                <a:cs typeface="Times New Roman" pitchFamily="18" charset="0"/>
              </a:rPr>
              <a:t> </a:t>
            </a:r>
          </a:p>
          <a:p>
            <a:pPr algn="just"/>
            <a:r>
              <a:rPr lang="tr-TR" dirty="0" smtClean="0">
                <a:latin typeface="Times New Roman" pitchFamily="18" charset="0"/>
                <a:cs typeface="Times New Roman" pitchFamily="18" charset="0"/>
              </a:rPr>
              <a:t>İncelenerek verilen patentin süresi, başvuru tarihinden itibaren hesaplamak ve uzatılmamak kay­dıyla yirmi yıldır. İncelemesiz verilen patentin süresi ise, yedi yıldır.</a:t>
            </a:r>
          </a:p>
          <a:p>
            <a:pPr algn="just"/>
            <a:r>
              <a:rPr lang="tr-TR" dirty="0" smtClean="0">
                <a:latin typeface="Times New Roman" pitchFamily="18" charset="0"/>
                <a:cs typeface="Times New Roman" pitchFamily="18" charset="0"/>
              </a:rPr>
              <a:t>Patent hakkı sahibi patentini başka birisine devredebilir, miras yolu ile intikal ettirebilir. Başkasına verilen kullanma hakkına "lisans" denir.</a:t>
            </a:r>
          </a:p>
          <a:p>
            <a:r>
              <a:rPr lang="tr-TR" dirty="0" smtClean="0"/>
              <a:t> </a:t>
            </a:r>
          </a:p>
          <a:p>
            <a:pPr lvl="0" eaLnBrk="0" fontAlgn="base" hangingPunct="0">
              <a:spcBef>
                <a:spcPct val="0"/>
              </a:spcBef>
              <a:spcAft>
                <a:spcPct val="0"/>
              </a:spcAft>
            </a:pPr>
            <a:endParaRPr lang="tr-TR" dirty="0" smtClean="0">
              <a:latin typeface="Times New Roman" pitchFamily="18" charset="0"/>
              <a:cs typeface="Times New Roman" pitchFamily="18" charset="0"/>
            </a:endParaRPr>
          </a:p>
          <a:p>
            <a:pPr lvl="0" eaLnBrk="0" fontAlgn="base" hangingPunct="0">
              <a:spcBef>
                <a:spcPct val="0"/>
              </a:spcBef>
              <a:spcAft>
                <a:spcPct val="0"/>
              </a:spcAft>
            </a:pPr>
            <a:endParaRPr lang="tr-TR" dirty="0" smtClean="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0" y="335845"/>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069975" algn="l"/>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Know-how</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Bir işin başından sonuna kadar nasıl yapılacağını gösteren teknik bilgi önemlidir. Belirli bir tekniği uygulamaya koyabilmek için gerekli teknik, ticaret ve işletmecilik bilgi ve becerilerinin tümü teknik bilgi ya da </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know -how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olarak adlandırılır.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69975" algn="l"/>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Know-how'da;</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Daha önce var olan veya geliştirilen bir bilgi müşteriye aktarılır.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 bilgi gizli bir bilgi olmalı ve gizli kalmalıdır (yasal veya pratik olarak).</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Bununla ilgili olarak </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"know-how"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sahibinin bilgi transferi için az bir hizmet yapması mümkün olup, genelde çok fazla bir harcama yapılmasına ihtiyaç yoktur.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Bununla birlikte </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"know-how"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transferi yapan şirketin müşteri nezdinde bir hizmet yapması gerek­li değildir.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Bilgi tekrar kullanılabilir.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Bilginin kullanımına ilişkin risk, alıcı veya kullanıcıya aittir.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Her uygulamada bireysel bir yetenek gerektirmez.</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69975" algn="l"/>
              </a:tabLst>
            </a:pPr>
            <a:r>
              <a:rPr kumimoji="0" lang="tr-TR" sz="1800" b="1" i="0" u="none" strike="noStrike" cap="none" normalizeH="0" baseline="0" dirty="0" smtClean="0" bmk="bookmark55">
                <a:ln>
                  <a:noFill/>
                </a:ln>
                <a:solidFill>
                  <a:schemeClr val="tx1"/>
                </a:solidFill>
                <a:effectLst/>
                <a:latin typeface="Times New Roman" pitchFamily="18" charset="0"/>
                <a:cs typeface="Times New Roman" pitchFamily="18" charset="0"/>
              </a:rPr>
              <a:t>Ticari Haklar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69975" algn="l"/>
              </a:tabLst>
            </a:pPr>
            <a:r>
              <a:rPr kumimoji="0" lang="tr-TR" sz="1800" b="1" i="0" u="none" strike="noStrike" cap="none" normalizeH="0" baseline="0" dirty="0" smtClean="0" bmk="bookmark56">
                <a:ln>
                  <a:noFill/>
                </a:ln>
                <a:solidFill>
                  <a:schemeClr val="tx1"/>
                </a:solidFill>
                <a:effectLst/>
                <a:latin typeface="Times New Roman" pitchFamily="18" charset="0"/>
                <a:cs typeface="Times New Roman" pitchFamily="18" charset="0"/>
              </a:rPr>
              <a:t>İmtiyaz Hakkı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699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Özel hukuk gerçek ve tüzel kişilerinin idare ile yaptığı sözleşme uyarınca belli bir kamu hizmetinin, sermaye, masraf, kar ve zararı kendilerine ait olmak üzere, idarenin gözetimi ve denetimi altında yürütülmesinden kaynaklanan haklara imtiyaz hakkı, söz konusu idari sözleşmelere de imtiyaz sözleşmeleri denir. Elektrik üretim ve dağıtım lisansları, maden kanunu uyarınca elde edilen maddi haklar birer imtiyaz hakkıdır.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ChangeArrowheads="1"/>
          </p:cNvSpPr>
          <p:nvPr/>
        </p:nvSpPr>
        <p:spPr bwMode="auto">
          <a:xfrm>
            <a:off x="0" y="1482504"/>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073150"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İşletme Hakkı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73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İşletme hakkı, Borçlar Kanunu'nda düzenlenmiş bulunan hasılat kirası sözleşmesiyle elde edilen ve sahibine kiralanan şeyi kullanma ve semerelerinden yararlanma hakkı veren şahsi ve maddi bir haktır. Örneğin, plaj işletme hakkının kiralanması, belediyelere ait hamam, turistik tesis ve kaplıcaların kiralanması gibi.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73150" algn="l"/>
              </a:tabLst>
            </a:pPr>
            <a:r>
              <a:rPr kumimoji="0" lang="tr-TR" sz="1800" b="1" i="0" u="none" strike="noStrike" cap="none" normalizeH="0" baseline="0" dirty="0" smtClean="0" bmk="bookmark58">
                <a:ln>
                  <a:noFill/>
                </a:ln>
                <a:solidFill>
                  <a:schemeClr val="tx1"/>
                </a:solidFill>
                <a:effectLst/>
                <a:latin typeface="Times New Roman" pitchFamily="18" charset="0"/>
                <a:cs typeface="Times New Roman" pitchFamily="18" charset="0"/>
              </a:rPr>
              <a:t>Ticaret Unvanı, İşletme Adı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73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Ticaret unvanı, ticari bir işletmenin iştigal konusunu, hukuki yapısını belirten ve benzeri eklentileri içeren, ticaret siciline kayıtlı adıdır. Ticaret unvanının kullanılması ve tescili mecburidir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73150"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F</a:t>
            </a: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ikri Haklar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073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Fikri haklar</a:t>
            </a:r>
            <a:r>
              <a:rPr kumimoji="0" lang="tr-TR" sz="1800" b="0" i="0" u="none" strike="noStrike" cap="none" normalizeH="0" baseline="30000" dirty="0" smtClean="0">
                <a:ln>
                  <a:noFill/>
                </a:ln>
                <a:solidFill>
                  <a:schemeClr val="tx1"/>
                </a:solidFill>
                <a:effectLst/>
                <a:latin typeface="Times New Roman" pitchFamily="18" charset="0"/>
                <a:cs typeface="Times New Roman" pitchFamily="18" charset="0"/>
              </a:rPr>
              <a:t>,</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 5846 sayılı Fikir ve Sanat Eserleri Kanunu'nda (FSEK) düzenlenmiştir. Söz konusu Kanun, üzerinde fikri hakların var olduğu fikir ve sanat eserlerini, dört gruba ayırmıştır: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323528" y="894487"/>
            <a:ext cx="8820472"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513" algn="l" defTabSz="914400" rtl="0" eaLnBrk="1" fontAlgn="base" latinLnBrk="0" hangingPunct="1">
              <a:lnSpc>
                <a:spcPct val="100000"/>
              </a:lnSpc>
              <a:spcBef>
                <a:spcPct val="0"/>
              </a:spcBef>
              <a:spcAft>
                <a:spcPct val="0"/>
              </a:spcAft>
              <a:buClrTx/>
              <a:buSzTx/>
              <a:buFontTx/>
              <a:buNone/>
              <a:tabLst>
                <a:tab pos="325438" algn="l"/>
              </a:tabLst>
            </a:pPr>
            <a:r>
              <a:rPr kumimoji="0" lang="tr-TR" sz="1600" b="1" i="0" u="none" strike="noStrike" cap="none" normalizeH="0" baseline="0" dirty="0" smtClean="0">
                <a:ln>
                  <a:noFill/>
                </a:ln>
                <a:solidFill>
                  <a:schemeClr val="tx1"/>
                </a:solidFill>
                <a:effectLst/>
                <a:latin typeface="+mj-lt"/>
                <a:ea typeface="Calibri" pitchFamily="34" charset="0"/>
                <a:cs typeface="Times New Roman" pitchFamily="18" charset="0"/>
              </a:rPr>
              <a:t>EMSAL BEDEL VE EMSAL ÜCRET</a:t>
            </a:r>
            <a:endParaRPr kumimoji="0" lang="tr-TR" sz="1600" b="0" i="0" u="none" strike="noStrike" cap="none" normalizeH="0" baseline="0" dirty="0" smtClean="0">
              <a:ln>
                <a:noFill/>
              </a:ln>
              <a:solidFill>
                <a:schemeClr val="tx1"/>
              </a:solidFill>
              <a:effectLst/>
              <a:latin typeface="+mj-lt"/>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None/>
              <a:tabLst>
                <a:tab pos="325438" algn="l"/>
              </a:tabLst>
            </a:pPr>
            <a:r>
              <a:rPr kumimoji="0" lang="tr-TR" sz="1600" b="0" i="0" u="none" strike="noStrike" cap="none" normalizeH="0" baseline="0" dirty="0" smtClean="0">
                <a:ln>
                  <a:noFill/>
                </a:ln>
                <a:solidFill>
                  <a:schemeClr val="tx1"/>
                </a:solidFill>
                <a:effectLst/>
                <a:latin typeface="+mj-lt"/>
                <a:ea typeface="Calibri" pitchFamily="34" charset="0"/>
                <a:cs typeface="Times New Roman" pitchFamily="18" charset="0"/>
              </a:rPr>
              <a:t>Vuk’un 267’nci maddesinde düzenlenen emsal bedel; gerçek bedeli olmayan veya bilinmeyen veyahut doğru olarak tespit edilemeyen bir malın, değerleme gününde satılması halinde emsaline nazaran haiz olacağı değerdir.Emsal bedel, değerleme konusu malın emsal satış bedelidir.Uygulanabilmesi için, değerleme konusu malın gerçek değerinin:</a:t>
            </a:r>
            <a:endParaRPr kumimoji="0" lang="tr-TR" sz="1600" b="0" i="0" u="none" strike="noStrike" cap="none" normalizeH="0" baseline="0" dirty="0" smtClean="0">
              <a:ln>
                <a:noFill/>
              </a:ln>
              <a:solidFill>
                <a:schemeClr val="tx1"/>
              </a:solidFill>
              <a:effectLst/>
              <a:latin typeface="+mj-lt"/>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25438" algn="l"/>
              </a:tabLst>
            </a:pPr>
            <a:r>
              <a:rPr kumimoji="0" lang="tr-TR" sz="1600" b="0" i="0" u="none" strike="noStrike" cap="none" normalizeH="0" baseline="0" dirty="0" smtClean="0">
                <a:ln>
                  <a:noFill/>
                </a:ln>
                <a:solidFill>
                  <a:schemeClr val="tx1"/>
                </a:solidFill>
                <a:effectLst/>
                <a:latin typeface="+mj-lt"/>
                <a:cs typeface="Times New Roman" pitchFamily="18" charset="0"/>
              </a:rPr>
              <a:t>belli olmaması veya</a:t>
            </a:r>
            <a:endParaRPr kumimoji="0" lang="tr-TR" sz="1600" b="0" i="0" u="none" strike="noStrike" cap="none" normalizeH="0" baseline="0" dirty="0" smtClean="0">
              <a:ln>
                <a:noFill/>
              </a:ln>
              <a:solidFill>
                <a:schemeClr val="tx1"/>
              </a:solidFill>
              <a:effectLst/>
              <a:latin typeface="+mj-lt"/>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25438" algn="l"/>
              </a:tabLst>
            </a:pPr>
            <a:r>
              <a:rPr kumimoji="0" lang="tr-TR" sz="1600" b="0" i="0" u="none" strike="noStrike" cap="none" normalizeH="0" baseline="0" dirty="0" smtClean="0">
                <a:ln>
                  <a:noFill/>
                </a:ln>
                <a:solidFill>
                  <a:schemeClr val="tx1"/>
                </a:solidFill>
                <a:effectLst/>
                <a:latin typeface="+mj-lt"/>
                <a:cs typeface="Times New Roman" pitchFamily="18" charset="0"/>
              </a:rPr>
              <a:t>bilinmemesi veya</a:t>
            </a:r>
            <a:endParaRPr kumimoji="0" lang="tr-TR" sz="1600" b="0" i="0" u="none" strike="noStrike" cap="none" normalizeH="0" baseline="0" dirty="0" smtClean="0">
              <a:ln>
                <a:noFill/>
              </a:ln>
              <a:solidFill>
                <a:schemeClr val="tx1"/>
              </a:solidFill>
              <a:effectLst/>
              <a:latin typeface="+mj-lt"/>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25438" algn="l"/>
              </a:tabLst>
            </a:pPr>
            <a:r>
              <a:rPr kumimoji="0" lang="tr-TR" sz="1600" b="0" i="0" u="none" strike="noStrike" cap="none" normalizeH="0" baseline="0" dirty="0" smtClean="0">
                <a:ln>
                  <a:noFill/>
                </a:ln>
                <a:solidFill>
                  <a:schemeClr val="tx1"/>
                </a:solidFill>
                <a:effectLst/>
                <a:latin typeface="+mj-lt"/>
                <a:cs typeface="Times New Roman" pitchFamily="18" charset="0"/>
              </a:rPr>
              <a:t>doğru olarak tespit edilememesi</a:t>
            </a:r>
            <a:endParaRPr kumimoji="0" lang="tr-TR" sz="1600" b="0" i="0" u="none" strike="noStrike" cap="none" normalizeH="0" baseline="0" dirty="0" smtClean="0">
              <a:ln>
                <a:noFill/>
              </a:ln>
              <a:solidFill>
                <a:schemeClr val="tx1"/>
              </a:solidFill>
              <a:effectLst/>
              <a:latin typeface="+mj-lt"/>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None/>
              <a:tabLst>
                <a:tab pos="325438" algn="l"/>
              </a:tabLst>
            </a:pPr>
            <a:r>
              <a:rPr kumimoji="0" lang="tr-TR" sz="1600" b="0" i="0" u="none" strike="noStrike" cap="none" normalizeH="0" baseline="0" dirty="0" smtClean="0">
                <a:ln>
                  <a:noFill/>
                </a:ln>
                <a:solidFill>
                  <a:schemeClr val="tx1"/>
                </a:solidFill>
                <a:effectLst/>
                <a:latin typeface="+mj-lt"/>
                <a:cs typeface="Times New Roman" pitchFamily="18" charset="0"/>
              </a:rPr>
              <a:t>gerekir.</a:t>
            </a:r>
            <a:endParaRPr kumimoji="0" lang="tr-TR" sz="1600" b="0" i="0" u="none" strike="noStrike" cap="none" normalizeH="0" baseline="0" dirty="0" smtClean="0">
              <a:ln>
                <a:noFill/>
              </a:ln>
              <a:solidFill>
                <a:schemeClr val="tx1"/>
              </a:solidFill>
              <a:effectLst/>
              <a:latin typeface="+mj-lt"/>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None/>
              <a:tabLst>
                <a:tab pos="325438" algn="l"/>
              </a:tabLst>
            </a:pPr>
            <a:r>
              <a:rPr kumimoji="0" lang="tr-TR" sz="1600" b="0" i="0" u="none" strike="noStrike" cap="none" normalizeH="0" baseline="0" dirty="0" smtClean="0">
                <a:ln>
                  <a:noFill/>
                </a:ln>
                <a:solidFill>
                  <a:schemeClr val="tx1"/>
                </a:solidFill>
                <a:effectLst/>
                <a:latin typeface="+mj-lt"/>
                <a:cs typeface="Times New Roman" pitchFamily="18" charset="0"/>
              </a:rPr>
              <a:t>Emsal bedel esasının işleyişinde öncelikle "işletme içi" emsaller göz önünde bulundurulur; işletme içi emsaller ortaya konulamıyorsa "takdir esası" ile "işletme dışı" doneler de dahil olmak üzere kıymetin emsaline ulaşılır.</a:t>
            </a:r>
            <a:endParaRPr kumimoji="0" lang="tr-TR" sz="1600" b="0" i="0" u="none" strike="noStrike" cap="none" normalizeH="0" baseline="0" dirty="0" smtClean="0">
              <a:ln>
                <a:noFill/>
              </a:ln>
              <a:solidFill>
                <a:schemeClr val="tx1"/>
              </a:solidFill>
              <a:effectLst/>
              <a:latin typeface="+mj-lt"/>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None/>
              <a:tabLst>
                <a:tab pos="325438" algn="l"/>
              </a:tabLst>
            </a:pPr>
            <a:r>
              <a:rPr kumimoji="0" lang="tr-TR" sz="1600" b="0" i="0" u="none" strike="noStrike" cap="none" normalizeH="0" baseline="0" dirty="0" smtClean="0">
                <a:ln>
                  <a:noFill/>
                </a:ln>
                <a:solidFill>
                  <a:schemeClr val="tx1"/>
                </a:solidFill>
                <a:effectLst/>
                <a:latin typeface="+mj-lt"/>
                <a:cs typeface="Times New Roman" pitchFamily="18" charset="0"/>
              </a:rPr>
              <a:t>Madde uyarınca emsal bedeli; öncelikle "ortalama fiyat esası", sonra "maliyet bedeli esası" uygula­narak; bu ikisiyle de tespit edilemiyorsa, "takdir esası" uygulanmak suretiyle tespit edilir. Emsal bedelinin tespiti için bu sıraya uyulması zorunludur. Başka bir deyişle, ortalama fiyat esasına göre tespit imkanı varken, maliyet bedeli esası veya takdir suretiyle emsal bedeli tespiti yapılamaz.</a:t>
            </a:r>
            <a:endParaRPr kumimoji="0" lang="tr-TR" sz="1600" b="0" i="0" u="none" strike="noStrike" cap="none" normalizeH="0" baseline="0" dirty="0" smtClean="0">
              <a:ln>
                <a:noFill/>
              </a:ln>
              <a:solidFill>
                <a:schemeClr val="tx1"/>
              </a:solidFill>
              <a:effectLst/>
              <a:latin typeface="+mj-lt"/>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None/>
              <a:tabLst>
                <a:tab pos="325438" algn="l"/>
              </a:tabLst>
            </a:pPr>
            <a:r>
              <a:rPr kumimoji="0" lang="tr-TR" sz="1600" b="0" i="0" u="none" strike="noStrike" cap="none" normalizeH="0" baseline="0" dirty="0" smtClean="0">
                <a:ln>
                  <a:noFill/>
                </a:ln>
                <a:solidFill>
                  <a:schemeClr val="tx1"/>
                </a:solidFill>
                <a:effectLst/>
                <a:latin typeface="+mj-lt"/>
                <a:cs typeface="Times New Roman" pitchFamily="18" charset="0"/>
              </a:rPr>
              <a:t>Ancak, VUK'un 267'nci maddesinde, kaza mercilerinin resen biçtikleri değerler ile zirai kazanç ölçü­lerini tespit eden kararnamelerde yer alan unsurların emsal bedeli yerine geçeceği ve yukarıda belirtilen sıraya bağlı kalınmaksızın öncelikle uygulanacağı belirtilmiştir.</a:t>
            </a:r>
            <a:endParaRPr kumimoji="0" lang="tr-TR" sz="1600" b="0" i="0" u="none"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841330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0" y="722021"/>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İlmi ve edebiyat eserleri (dil ve yazı ile ifade edilen tüm eserler, bilgisayar programları, sözsüz sahne eserleri, her tür harita, proje, kroki, teknik resim ve fotoğraflar, mimari maketler vb.),</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Musiki eserleri (sözlü ve sözsüz),</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Güzel sanat eserleri (resim, desen, gravür, kazıma, oyma, kakma ile maden, taş ve ağaçtan yapılmış eserler, heykel, kabartma, mimarlık fotoğraf eserleri, el işleri ve küçük sanat eserleri),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Sinema eserleri (film ve ilmi, teknik ya da güzfel projeksiyon diyapozitifleri),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31788" algn="l"/>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Fikir ve Sanat Eserleri Kanunu'na göre; bu eserler üzerinde, eser sahibinin iki türlü hakkı vardır.</a:t>
            </a:r>
          </a:p>
          <a:p>
            <a:pPr marL="0" marR="0" lvl="0" indent="0" algn="just" defTabSz="914400" rtl="0" eaLnBrk="0" fontAlgn="base" latinLnBrk="0" hangingPunct="0">
              <a:lnSpc>
                <a:spcPct val="100000"/>
              </a:lnSpc>
              <a:spcBef>
                <a:spcPct val="0"/>
              </a:spcBef>
              <a:spcAft>
                <a:spcPct val="0"/>
              </a:spcAft>
              <a:buClrTx/>
              <a:buSzTx/>
              <a:buFontTx/>
              <a:buNone/>
              <a:tabLst>
                <a:tab pos="331788"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
                <a:srgbClr val="000000"/>
              </a:buClr>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Manevi haklar: Bu haklar eserin halka sunulması, esere adının yazılması veya adın belirtilmesi yetkilerini verir. Eser sahibi eserinde değişiklik yapılmasını men edebilir. Ayrıca, eser sahibi bazı durumlarda, eserin zilyedi ve malikinden eserden yararlanmayı talep </a:t>
            </a:r>
          </a:p>
          <a:p>
            <a:pPr marL="457200" marR="0" lvl="1" indent="0" algn="just" defTabSz="914400" rtl="0" eaLnBrk="0" fontAlgn="base" latinLnBrk="0" hangingPunct="0">
              <a:lnSpc>
                <a:spcPct val="100000"/>
              </a:lnSpc>
              <a:spcBef>
                <a:spcPct val="0"/>
              </a:spcBef>
              <a:spcAft>
                <a:spcPct val="0"/>
              </a:spcAft>
              <a:buClr>
                <a:srgbClr val="000000"/>
              </a:buClr>
              <a:buSzTx/>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edebilir.</a:t>
            </a:r>
          </a:p>
          <a:p>
            <a:pPr marL="457200" marR="0" lvl="1" indent="0" algn="just" defTabSz="914400" rtl="0" eaLnBrk="0" fontAlgn="base" latinLnBrk="0" hangingPunct="0">
              <a:lnSpc>
                <a:spcPct val="100000"/>
              </a:lnSpc>
              <a:spcBef>
                <a:spcPct val="0"/>
              </a:spcBef>
              <a:spcAft>
                <a:spcPct val="0"/>
              </a:spcAft>
              <a:buClr>
                <a:srgbClr val="000000"/>
              </a:buClr>
              <a:buSzTx/>
              <a:tabLst>
                <a:tab pos="331788"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Mali haklar: Esas itibariyle bir eserden her türlü faydalanma hakkı eser sahibine aittir. Eser sahibi yapacağı sözleşmelerle bu haklarının kullanımını başkalarına devredebilir.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0" y="-676984"/>
            <a:ext cx="91440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1313" algn="l"/>
              </a:tabLst>
            </a:pPr>
            <a:endParaRPr kumimoji="0" lang="tr-TR"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41313" algn="l"/>
              </a:tabLst>
            </a:pPr>
            <a:endParaRPr lang="tr-TR" b="1"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41313" algn="l"/>
              </a:tabLst>
            </a:pPr>
            <a:endParaRPr kumimoji="0" lang="tr-TR"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41313" algn="l"/>
              </a:tabLst>
            </a:pPr>
            <a:endParaRPr lang="tr-TR" b="1"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41313" algn="l"/>
              </a:tabLst>
            </a:pPr>
            <a:endParaRPr kumimoji="0" lang="tr-TR"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41313" algn="l"/>
              </a:tabLst>
            </a:pPr>
            <a:endParaRPr lang="tr-TR" b="1"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41313" algn="l"/>
              </a:tabLst>
            </a:pPr>
            <a:endParaRPr kumimoji="0" lang="tr-TR"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41313"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Gayrimenkullerde Maliyet Bedelinin Tespiti, İmal ve İnşa Edilen Gayrimenkuller ile Özel Maliyet Bedeli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13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Gayrimenkuller ve gayrimenkuller gibi değerlenen iktisadi kıymetler, maliyet bedeli ile değerlenirler.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13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Makine ve tesisatta gümrük vergileri, nakliye ve montaj giderleri,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13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Mevcut bir binanın satın alınarak yıkılmasından ve arsasının tesviyesinden doğan giderler.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13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Maliyet bedeline dahil edilmesi zorunlu olan bu giderlerin yanı sıra aşağıda yer alan giderlerin mali­yet bedeline dahil edilmesi ya da doğrudan gider yazılmaları ihtiyaridir.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13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Noter, mahkeme, kıymet takdiri, komisyon ve tellaliye giderleri ile</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13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Emlak Alım ve Özel Tüketim Vergileri.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13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Taşıt alım vergisinin yerini ÖTV'nin alması dolayısıyla, bu kapsamda sadece taşıtlar için ödenen OTV'ler değil makine ve tesisatlar için ödenen ÖTV'lerin de maliyete dahil edilmesi veya doğrudan gider yazılması mümkün kılınmıştır.</a:t>
            </a: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endParaRPr lang="tr-TR"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260648"/>
            <a:ext cx="8604448" cy="8140690"/>
          </a:xfrm>
          <a:prstGeom prst="rect">
            <a:avLst/>
          </a:prstGeom>
        </p:spPr>
        <p:txBody>
          <a:bodyPr wrap="square">
            <a:spAutoFit/>
          </a:bodyPr>
          <a:lstStyle/>
          <a:p>
            <a:pPr marR="36195" indent="-1193800" algn="just">
              <a:lnSpc>
                <a:spcPts val="1370"/>
              </a:lnSpc>
              <a:spcBef>
                <a:spcPts val="600"/>
              </a:spcBef>
              <a:spcAft>
                <a:spcPts val="0"/>
              </a:spcAft>
            </a:pPr>
            <a:r>
              <a:rPr lang="tr-TR" sz="1400" dirty="0" smtClean="0">
                <a:latin typeface="Times New Roman" pitchFamily="18" charset="0"/>
                <a:cs typeface="Times New Roman" pitchFamily="18" charset="0"/>
              </a:rPr>
              <a:t>Doğrudan gider yazılabilen emlak alım vergisi ise yürürlükten kaldırılmış bunun yerine ise tapu harcı miktarı artırılmıştır. Bu nedenle emlak alım vergisinin yerine ikame edilen tapu harcı tutarları da doğ­rudan gider yazılabilir veya ilgili iktisadi kıymetin maliyet bedeline dahil edilerek aktifleştirilebilir Gümrük vergileri ile nakliye ve montaj giderlerinin de maliyete dahil edilmesi gerektiği kanunen belirtildikten sonra, mevcut bir binanın satın alınarak yıkılması ve arsasının düzeltilmesi için yapılan giderlerin de benzer şekilde maliyete dahil edilmesi gerektiği açıkça belirtilmiştir. Satın alınan ve üzerin­de bulunduğu arsadan daha iyi bir şekilde yararlanılması için yıkılan bir binanın satın alma bedeli gibi; bir işletmenin aktifinde mevcut bulunan ve amortismanı henüz tamamlanmamış olan bir binanın benzer sebeplerle yıkılması durumunda, bu binanın net aktif bedelinin de yeni gayrimenkulün maliyetine eklen­mesi gerekir.</a:t>
            </a:r>
          </a:p>
          <a:p>
            <a:r>
              <a:rPr lang="tr-TR" sz="1400" dirty="0" smtClean="0">
                <a:latin typeface="Times New Roman" pitchFamily="18" charset="0"/>
                <a:cs typeface="Times New Roman" pitchFamily="18" charset="0"/>
              </a:rPr>
              <a:t> </a:t>
            </a:r>
            <a:r>
              <a:rPr lang="tr-TR" sz="1400" b="1" dirty="0" smtClean="0">
                <a:latin typeface="Times New Roman" pitchFamily="18" charset="0"/>
                <a:cs typeface="Times New Roman" pitchFamily="18" charset="0"/>
              </a:rPr>
              <a:t>Gayrimenkul Alımında Kullanılan Kredilere İlişkin Faiz ve Kur Farklarının Değerlemesi</a:t>
            </a:r>
            <a:endParaRPr lang="tr-TR" sz="1400" dirty="0" smtClean="0">
              <a:latin typeface="Times New Roman" pitchFamily="18" charset="0"/>
              <a:cs typeface="Times New Roman" pitchFamily="18" charset="0"/>
            </a:endParaRPr>
          </a:p>
          <a:p>
            <a:r>
              <a:rPr lang="tr-TR" sz="1400" dirty="0" smtClean="0">
                <a:latin typeface="Times New Roman" pitchFamily="18" charset="0"/>
                <a:cs typeface="Times New Roman" pitchFamily="18" charset="0"/>
              </a:rPr>
              <a:t> </a:t>
            </a:r>
          </a:p>
          <a:p>
            <a:pPr algn="just"/>
            <a:r>
              <a:rPr lang="tr-TR" sz="1400" dirty="0" smtClean="0">
                <a:latin typeface="Times New Roman" pitchFamily="18" charset="0"/>
                <a:cs typeface="Times New Roman" pitchFamily="18" charset="0"/>
              </a:rPr>
              <a:t>163 Sıra No.lu VUK Genel Tebliği'nde, gayrimenkul alımında kullanılan kredilerle ile ilgili faiz ve kur farklarından, gayrimenkulün aktifleştirildiği hesap dönemi sonuna kadar olanların gayrimenkul mali­yetine eklenmesi zorunlu iken, aktifleştirildiği dönemden sonraki dönemlere ait olanların ise ilgili bulun­dukları yıllarda doğrudan gider yazılması veya maliyete eklenmesinin ihtiyari olduğu belirtilmiştir.</a:t>
            </a:r>
          </a:p>
          <a:p>
            <a:pPr algn="just"/>
            <a:r>
              <a:rPr lang="tr-TR" sz="1400" dirty="0" smtClean="0">
                <a:latin typeface="Times New Roman" pitchFamily="18" charset="0"/>
                <a:cs typeface="Times New Roman" pitchFamily="18" charset="0"/>
              </a:rPr>
              <a:t>Benzer şekilde lehe oluşan kur farklarının da aktifleştirme işleminin gerçekleştiği dönemin sonuna kadar oluşan kısmının maliyetle ilişkilendirilmesi (maliyeti azaltmak suretiyle), aktifleştirildikten sonraki döneme ilişkin olanların ise kambiyo geliri olarak değerlendirilmesi veya maliyetten düşülmesi gerek­mektedir. Ayrıca, daha sonraki dönemlerde, seçimlik olarak hangi hak kullanılmışsa o yönteme göre işlem yapılmasına devam edilecektir. (334 Sıra No.lu VUK Genel Tebliği)</a:t>
            </a:r>
          </a:p>
          <a:p>
            <a:pPr marR="36195" indent="-1193800" algn="just">
              <a:lnSpc>
                <a:spcPts val="1370"/>
              </a:lnSpc>
              <a:spcBef>
                <a:spcPts val="600"/>
              </a:spcBef>
            </a:pPr>
            <a:r>
              <a:rPr lang="tr-TR" sz="1400" dirty="0" smtClean="0">
                <a:latin typeface="Times New Roman" pitchFamily="18" charset="0"/>
                <a:cs typeface="Times New Roman" pitchFamily="18" charset="0"/>
              </a:rPr>
              <a:t> Gayrimenkul kredi ile alınmışsa; değerlemenin yapıldığı güne kadar tahakkuk etmiş olan faizlerin dikkate alınması gerekir.  Diğer bir ifadeyle, krediyle gayrimenkul alımında bulunan mükelleflerin, ödemiş oldukları faiz tutarını değil, değerleme  gününe kadar işleyen faiz tutarını maliyet bedeline dahil etmeleri gerekmektedir. Ödenmiş faiz ile değerleme gününe kadar  işleyen faiz arasında çoğu zaman fark olaca­ğından, ikisinin arasındaki fark ise, kredi sözleşmesine bağlı bir borçtan  kaynaklandığı için, bu dönem maliyetine dahil edilmesi gerekecektir.</a:t>
            </a:r>
          </a:p>
          <a:p>
            <a:pPr algn="just"/>
            <a:r>
              <a:rPr lang="tr-TR" sz="1400" b="1" dirty="0" smtClean="0">
                <a:latin typeface="Times New Roman" pitchFamily="18" charset="0"/>
                <a:cs typeface="Times New Roman" pitchFamily="18" charset="0"/>
              </a:rPr>
              <a:t>Örnek:</a:t>
            </a:r>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(A) AŞ, kullanmak amacıyla 3.000.000.-TL'ye 30.06.2015'de bir bina satın almıştır. Şirket bina alımını (B) Bankasından %20 faizli iki yıllık kredi kullanarak finanse etmiştir. 31.12.2015'de tahakkuk eden faiz 300.000.-TL'dir.</a:t>
            </a:r>
          </a:p>
          <a:p>
            <a:pPr algn="just"/>
            <a:r>
              <a:rPr lang="tr-TR" sz="1400" dirty="0" smtClean="0">
                <a:latin typeface="Times New Roman" pitchFamily="18" charset="0"/>
                <a:cs typeface="Times New Roman" pitchFamily="18" charset="0"/>
              </a:rPr>
              <a:t>(A) AŞ, dönem sonunda bina maliyeti olan 3.000.000.-TL'ye 300.000.-TL faiz giderlerini de ekleyerek VUK Genel Tebliğlerinde belirtilen amortisman oranlarını uygulayıp bina maliyeti üzerin­den amortisman ayıracaktır.</a:t>
            </a:r>
          </a:p>
          <a:p>
            <a:r>
              <a:rPr lang="tr-TR" sz="1400" dirty="0" smtClean="0">
                <a:latin typeface="Times New Roman" pitchFamily="18" charset="0"/>
                <a:cs typeface="Times New Roman" pitchFamily="18" charset="0"/>
              </a:rPr>
              <a:t> </a:t>
            </a:r>
          </a:p>
          <a:p>
            <a:pPr marR="36195" indent="-1193800" algn="just">
              <a:lnSpc>
                <a:spcPts val="1370"/>
              </a:lnSpc>
              <a:spcBef>
                <a:spcPts val="600"/>
              </a:spcBef>
            </a:pPr>
            <a:endParaRPr lang="tr-TR" sz="1400" dirty="0" smtClean="0">
              <a:latin typeface="Times New Roman" pitchFamily="18" charset="0"/>
              <a:cs typeface="Times New Roman" pitchFamily="18" charset="0"/>
            </a:endParaRPr>
          </a:p>
          <a:p>
            <a:pPr marR="36195" indent="-1193800" algn="just">
              <a:lnSpc>
                <a:spcPts val="1370"/>
              </a:lnSpc>
              <a:spcBef>
                <a:spcPts val="600"/>
              </a:spcBef>
              <a:spcAft>
                <a:spcPts val="0"/>
              </a:spcAft>
            </a:pPr>
            <a:endParaRPr lang="tr-TR" sz="1400" dirty="0" smtClean="0">
              <a:latin typeface="Times New Roman"/>
              <a:cs typeface="Batang"/>
            </a:endParaRPr>
          </a:p>
          <a:p>
            <a:pPr marR="36195" indent="-1193800" algn="just">
              <a:lnSpc>
                <a:spcPts val="1370"/>
              </a:lnSpc>
              <a:spcBef>
                <a:spcPts val="600"/>
              </a:spcBef>
              <a:spcAft>
                <a:spcPts val="0"/>
              </a:spcAft>
            </a:pPr>
            <a:endParaRPr lang="tr-TR" sz="1400" dirty="0" smtClean="0">
              <a:latin typeface="Times New Roman"/>
              <a:cs typeface="Batang"/>
            </a:endParaRPr>
          </a:p>
          <a:p>
            <a:pPr marR="36195" indent="-1193800" algn="just">
              <a:lnSpc>
                <a:spcPts val="1370"/>
              </a:lnSpc>
              <a:spcBef>
                <a:spcPts val="600"/>
              </a:spcBef>
              <a:spcAft>
                <a:spcPts val="0"/>
              </a:spcAft>
            </a:pPr>
            <a:endParaRPr lang="tr-TR" sz="1400" dirty="0" smtClean="0">
              <a:latin typeface="Times New Roman"/>
              <a:cs typeface="Batang"/>
            </a:endParaRPr>
          </a:p>
          <a:p>
            <a:pPr marR="36195" indent="-1193800" algn="just">
              <a:lnSpc>
                <a:spcPts val="1370"/>
              </a:lnSpc>
              <a:spcBef>
                <a:spcPts val="600"/>
              </a:spcBef>
              <a:spcAft>
                <a:spcPts val="0"/>
              </a:spcAft>
            </a:pPr>
            <a:endParaRPr lang="tr-TR" sz="1400" dirty="0" smtClean="0">
              <a:latin typeface="Times New Roman"/>
              <a:cs typeface="Batang"/>
            </a:endParaRPr>
          </a:p>
          <a:p>
            <a:pPr marR="36195" indent="-1193800" algn="just">
              <a:lnSpc>
                <a:spcPts val="1370"/>
              </a:lnSpc>
              <a:spcBef>
                <a:spcPts val="600"/>
              </a:spcBef>
              <a:spcAft>
                <a:spcPts val="0"/>
              </a:spcAft>
            </a:pPr>
            <a:endParaRPr lang="tr-TR" sz="1400" dirty="0" smtClean="0">
              <a:latin typeface="Times New Roman"/>
              <a:cs typeface="Batang"/>
            </a:endParaRPr>
          </a:p>
          <a:p>
            <a:pPr marR="36195" indent="-1193800" algn="just">
              <a:lnSpc>
                <a:spcPts val="1370"/>
              </a:lnSpc>
              <a:spcBef>
                <a:spcPts val="600"/>
              </a:spcBef>
              <a:spcAft>
                <a:spcPts val="0"/>
              </a:spcAft>
            </a:pPr>
            <a:endParaRPr lang="tr-TR" sz="1400" dirty="0">
              <a:latin typeface="Batang"/>
              <a:cs typeface="Batang"/>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0" y="410513"/>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04863"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Maliyete Eklenmesi Gereken İndirilemeyen Katma Değer Vergisi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0486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KDV Kanununun 58'inci maddesine göre; vergiye tabi işlemler üzerinden hesaplanan katma değer vergisi ile mükellefçe indirilebilecek katma değer vergisi gelir ve kurumlar vergisi matrahlarının tespitinde gider olarak kabul edilmemektedir. Bu maddenin getiriliş amacı, mükellefin üstünde yük olarak kalmaya­cak verginin, gelir ve kurumlar vergisi matrahlarının tespitinde gider olarak kabulünün önlenmesidir.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0486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Kısmen veya tamamen binek otomobillerinin kiralanması veya çeşitli şekillerde işletilmesi olanların bu amaçla kullandıkları hariç olmak üzere işletmelere ait binek otomobillerinin alış vesikalarında gösterilen katma değer vergisi indirim konusu yapılamaz. İndirim konusu yapılamayan KDV bedeli, VUK'un 262'nci maddesinde tanımlanan maliyet bedeli tanımına göre alış ile bağlantılı gider olarak değerlendirilmelidir. Dolayısıyla söz konusu KDV bedeli, binek otomobillerin maliyet bedeline ilave edilebilir.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04863" algn="l"/>
              </a:tabLst>
            </a:pPr>
            <a:endParaRPr kumimoji="0" lang="tr-TR"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804863"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G</a:t>
            </a: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ayrimenkullerde veya Elektrik Üretim ve Dağıtım Varlıklarında Sonradan Yapılan Harcamaların Maliyete Eklenmesi veya Gider Yazılması Ayrımı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0486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Vuk’un 272’nci maddesine  göre; normal bakım, tamir ve temizleme giderleri dışında, gayrimenkulu veya elektrik üretim ve dağıtım varlıklarını genişletmek veya iktisadi kıymetini devamlı artırmak maksadıyla yapılan giderler gayrimenkulun veya elektrik üretim ve dağıtım varlıklarının maliyet bedeline eklenir.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04863"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0" y="299862"/>
            <a:ext cx="8892480" cy="6032421"/>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3200" algn="l" defTabSz="914400" rtl="0" eaLnBrk="1" fontAlgn="base" latinLnBrk="0" hangingPunct="1">
              <a:lnSpc>
                <a:spcPct val="100000"/>
              </a:lnSpc>
              <a:spcBef>
                <a:spcPct val="0"/>
              </a:spcBef>
              <a:spcAft>
                <a:spcPct val="0"/>
              </a:spcAft>
              <a:buClrTx/>
              <a:buSzTx/>
              <a:buFontTx/>
              <a:buNone/>
              <a:tabLst>
                <a:tab pos="804863" algn="l"/>
              </a:tabLst>
            </a:pPr>
            <a:r>
              <a:rPr kumimoji="0" lang="tr-TR" sz="1600" b="1" i="0" u="none" strike="noStrike" cap="none" normalizeH="0" baseline="0" dirty="0" smtClean="0">
                <a:ln>
                  <a:noFill/>
                </a:ln>
                <a:solidFill>
                  <a:schemeClr val="tx1"/>
                </a:solidFill>
                <a:effectLst/>
                <a:latin typeface="Times New Roman" pitchFamily="18" charset="0"/>
                <a:cs typeface="Times New Roman" pitchFamily="18" charset="0"/>
              </a:rPr>
              <a:t>İnşa ve İmal Edilen Gayrimenkuller</a:t>
            </a:r>
            <a:endParaRPr kumimoji="0" lang="tr-T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203200" algn="just" defTabSz="914400" rtl="0" eaLnBrk="0" fontAlgn="base" latinLnBrk="0" hangingPunct="0">
              <a:lnSpc>
                <a:spcPct val="100000"/>
              </a:lnSpc>
              <a:spcBef>
                <a:spcPct val="0"/>
              </a:spcBef>
              <a:spcAft>
                <a:spcPct val="0"/>
              </a:spcAft>
              <a:buClrTx/>
              <a:buSzTx/>
              <a:buFontTx/>
              <a:buNone/>
              <a:tabLst>
                <a:tab pos="804863" algn="l"/>
              </a:tabLst>
            </a:pP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Gayrimenkullerin işletmede imal ve inşa edilmesi halinde bunlar için yapılan inşa ve imalat giderleri satın alma bedeli yerine geçmektedir. VUK'un 271'inci maddesinde düzenlenen bu hüküm uyarınca satın alma bedeli yerine geçecek inşa ve imal giderleri bina, makine-tesisat ve gemilerle diğer taşıtlar için yapılacak giderlerdir. Binanın maliyet bedeli, arsası için ödenen bedelle birlikte binanın meydana getiril­mesi için yapılacak harcamalardan oluşacaktır.</a:t>
            </a:r>
            <a:endParaRPr kumimoji="0" 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03200" algn="just" defTabSz="914400" rtl="0" eaLnBrk="0" fontAlgn="base" latinLnBrk="0" hangingPunct="0">
              <a:lnSpc>
                <a:spcPct val="100000"/>
              </a:lnSpc>
              <a:spcBef>
                <a:spcPct val="0"/>
              </a:spcBef>
              <a:spcAft>
                <a:spcPct val="0"/>
              </a:spcAft>
              <a:buClrTx/>
              <a:buSzTx/>
              <a:buFontTx/>
              <a:buNone/>
              <a:tabLst>
                <a:tab pos="804863" algn="l"/>
              </a:tabLst>
            </a:pPr>
            <a:r>
              <a:rPr kumimoji="0" 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Ayrıca yapım şirketlerinin faaliyetleri sonucunda ortaya çıkan sinema filmleri ve müzik albümleri gayrimenkul gibi değerlenen birer iktisadi kıymettir. Tüm eserler üzerinde olduğu gibi bu eserlerin üze­rinde de mali haklar mevcuttur. Bu mali hakkın sahibi ise yapım şirketidir. Söz konusu eserler meydana getirilinceye kadar bu eserlerle ilgili olarak yapılan her türlü harcamalar doğrudan gider yazılamaz. Yapılan bu harcamalar, eser tamamlanana kadar geçici aktif hesaplarda takip edilmeli, eser vücuda gel­dikten sonra geçici hesaplar, işletmenin aktifinde gayrimaddi haklar hesabına aktarılmalıdır</a:t>
            </a: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203200" algn="just" defTabSz="914400" rtl="0" eaLnBrk="0" fontAlgn="base" latinLnBrk="0" hangingPunct="0">
              <a:lnSpc>
                <a:spcPct val="100000"/>
              </a:lnSpc>
              <a:spcBef>
                <a:spcPct val="0"/>
              </a:spcBef>
              <a:spcAft>
                <a:spcPct val="0"/>
              </a:spcAft>
              <a:buClrTx/>
              <a:buSzTx/>
              <a:buFontTx/>
              <a:buNone/>
              <a:tabLst>
                <a:tab pos="804863" algn="l"/>
              </a:tabLst>
            </a:pPr>
            <a:endParaRPr lang="tr-TR" sz="1600" dirty="0" smtClean="0">
              <a:latin typeface="Times New Roman" pitchFamily="18" charset="0"/>
              <a:cs typeface="Times New Roman" pitchFamily="18" charset="0"/>
            </a:endParaRPr>
          </a:p>
          <a:p>
            <a:pPr marL="0" marR="0" lvl="0" indent="203200" algn="just" defTabSz="914400" rtl="0" eaLnBrk="0" fontAlgn="base" latinLnBrk="0" hangingPunct="0">
              <a:lnSpc>
                <a:spcPct val="100000"/>
              </a:lnSpc>
              <a:spcBef>
                <a:spcPct val="0"/>
              </a:spcBef>
              <a:spcAft>
                <a:spcPct val="0"/>
              </a:spcAft>
              <a:buClrTx/>
              <a:buSzTx/>
              <a:buFontTx/>
              <a:buNone/>
              <a:tabLst>
                <a:tab pos="804863" algn="l"/>
              </a:tabLst>
            </a:pPr>
            <a:endParaRPr kumimoji="0" lang="tr-T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203200" algn="just" defTabSz="914400" rtl="0" eaLnBrk="0" fontAlgn="base" latinLnBrk="0" hangingPunct="0">
              <a:lnSpc>
                <a:spcPct val="100000"/>
              </a:lnSpc>
              <a:spcBef>
                <a:spcPct val="0"/>
              </a:spcBef>
              <a:spcAft>
                <a:spcPct val="0"/>
              </a:spcAft>
              <a:buClrTx/>
              <a:buSzTx/>
              <a:buFontTx/>
              <a:buNone/>
              <a:tabLst>
                <a:tab pos="804863" algn="l"/>
              </a:tabLst>
            </a:pPr>
            <a:endParaRPr lang="tr-TR" sz="1600" dirty="0" smtClean="0">
              <a:latin typeface="Times New Roman" pitchFamily="18" charset="0"/>
              <a:cs typeface="Times New Roman" pitchFamily="18" charset="0"/>
            </a:endParaRPr>
          </a:p>
          <a:p>
            <a:pPr algn="just"/>
            <a:r>
              <a:rPr lang="tr-TR" sz="1600" b="1" dirty="0" smtClean="0">
                <a:latin typeface="Times New Roman" pitchFamily="18" charset="0"/>
                <a:cs typeface="Times New Roman" pitchFamily="18" charset="0"/>
              </a:rPr>
              <a:t>Maliyet Bedelinin Sonradan Düşürülmesi</a:t>
            </a:r>
            <a:endParaRPr lang="tr-TR" sz="1600" dirty="0" smtClean="0">
              <a:latin typeface="Times New Roman" pitchFamily="18" charset="0"/>
              <a:cs typeface="Times New Roman" pitchFamily="18" charset="0"/>
            </a:endParaRPr>
          </a:p>
          <a:p>
            <a:pPr algn="just"/>
            <a:r>
              <a:rPr lang="tr-TR" sz="1600" dirty="0" smtClean="0">
                <a:latin typeface="Times New Roman" pitchFamily="18" charset="0"/>
                <a:cs typeface="Times New Roman" pitchFamily="18" charset="0"/>
              </a:rPr>
              <a:t> </a:t>
            </a:r>
          </a:p>
          <a:p>
            <a:pPr algn="just"/>
            <a:r>
              <a:rPr lang="tr-TR" sz="1600" dirty="0" smtClean="0">
                <a:latin typeface="Times New Roman" pitchFamily="18" charset="0"/>
                <a:cs typeface="Times New Roman" pitchFamily="18" charset="0"/>
              </a:rPr>
              <a:t>Teşvik belgeli yatırımlar nedeniyle edinilen destekleme primlerinin, ilgili olduğu iktisadi kıymetin maliyet bedelinden indirilmesi veya doğrudan hasılat yazılması ihtiyaridir.</a:t>
            </a:r>
          </a:p>
          <a:p>
            <a:pPr algn="just"/>
            <a:r>
              <a:rPr lang="tr-TR" sz="1600" dirty="0" smtClean="0">
                <a:latin typeface="Times New Roman" pitchFamily="18" charset="0"/>
                <a:cs typeface="Times New Roman" pitchFamily="18" charset="0"/>
              </a:rPr>
              <a:t>Dövizle edinilen iktisadi kıymetlerde, lehe oluşan kur farklarının iktisadi kıymetin maliyet bedelinden indirilmesi veya hasılat yazılması  konusunda mükelleflerin seçimlik haklarının olduğu vurgulanmıştır.Maliyet bedelinden tenzil edilecek faiz, kur farkı,prim gibi unsurların, iktisadi kıymetn aktifleştirildiği hesap döneminin sonuna kadar tahakkuk edilmesi gerekir.</a:t>
            </a:r>
            <a:endParaRPr lang="tr-TR" sz="1400" dirty="0" smtClean="0">
              <a:latin typeface="Times New Roman" pitchFamily="18" charset="0"/>
              <a:cs typeface="Times New Roman" pitchFamily="18" charset="0"/>
            </a:endParaRPr>
          </a:p>
          <a:p>
            <a:pPr marL="0" marR="0" lvl="0" indent="203200" algn="l" defTabSz="914400" rtl="0" eaLnBrk="0" fontAlgn="base" latinLnBrk="0" hangingPunct="0">
              <a:lnSpc>
                <a:spcPct val="100000"/>
              </a:lnSpc>
              <a:spcBef>
                <a:spcPct val="0"/>
              </a:spcBef>
              <a:spcAft>
                <a:spcPct val="0"/>
              </a:spcAft>
              <a:buClrTx/>
              <a:buSzTx/>
              <a:buFontTx/>
              <a:buNone/>
              <a:tabLst>
                <a:tab pos="804863"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0" y="1036518"/>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54013"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Özel Maliyet Bedeli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540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540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Bir giderin özel maliyet bedeli olarak değerlendirilebilmesi için;</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540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Bir gayrimenkulun kiralanmış olması veya elektrik üretim ve dağıtım varlıklarının işletme hakkı verilmiş olması,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540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Yapılan giderin kiralanan gayrimenkulun veya işletme hakkına sahip olunan elektrik üretim ve dağıtım varlıklarının değerini artırmış, genişletmiş ya da kiracının veya işletme hakkına sahip tüzel kişi­nin faaliyetini yürütebilmek için oluşturulan bir tesisata ilişkin olması,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540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Giderin bizzat kiracı veya işletme hakkına sahip tüzel kişi tarafından yapılmış olması,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540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Kiralanan gayrimenkulun veya işletme hakkına sahip olunan elektrik üretim ve dağıtım varlıkları­nın üzerinde yapılan değer artırıcı kıymetin, kiralama veya işletme hakkı süresi sonunda başka bir yerde kullanılamaması gerekmektedir.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54013"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Kiracının başlangıçta bulunmayan bir tertibatı gayrimenkule eklemesi ve kira süresinin sonunda bun­ları kiraya verene bırakmadan söküp götürmesi halinde, özel maliyet bedelinden söz edilemez. Bunların amortisman mevzuuna girmesi halinde, genel hükümlere göre amortismana tabi tutulmaları gerekir.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980728"/>
            <a:ext cx="8352928" cy="3970318"/>
          </a:xfrm>
          <a:prstGeom prst="rect">
            <a:avLst/>
          </a:prstGeom>
        </p:spPr>
        <p:txBody>
          <a:bodyPr wrap="square">
            <a:spAutoFit/>
          </a:bodyPr>
          <a:lstStyle/>
          <a:p>
            <a:pPr lvl="0" fontAlgn="base">
              <a:spcBef>
                <a:spcPct val="0"/>
              </a:spcBef>
              <a:spcAft>
                <a:spcPct val="0"/>
              </a:spcAft>
            </a:pPr>
            <a:r>
              <a:rPr lang="tr-TR" b="1" dirty="0" smtClean="0">
                <a:latin typeface="Times New Roman" pitchFamily="18" charset="0"/>
                <a:cs typeface="Times New Roman" pitchFamily="18" charset="0"/>
              </a:rPr>
              <a:t>Demirbaş Eşyanın Değerlemesi</a:t>
            </a:r>
            <a:endParaRPr lang="tr-TR" dirty="0" smtClean="0">
              <a:latin typeface="Arial" pitchFamily="34" charset="0"/>
              <a:cs typeface="Arial" pitchFamily="34" charset="0"/>
            </a:endParaRPr>
          </a:p>
          <a:p>
            <a:pPr lvl="0" algn="just" eaLnBrk="0" fontAlgn="base" hangingPunct="0">
              <a:spcBef>
                <a:spcPct val="0"/>
              </a:spcBef>
              <a:spcAft>
                <a:spcPct val="0"/>
              </a:spcAft>
            </a:pPr>
            <a:r>
              <a:rPr lang="tr-TR" dirty="0" smtClean="0">
                <a:latin typeface="Times New Roman" pitchFamily="18" charset="0"/>
                <a:cs typeface="Times New Roman" pitchFamily="18" charset="0"/>
              </a:rPr>
              <a:t>Demirbaş, işletmede sürekli olarak kullanılan, ancak doğrudan üretim sürecine katılmayan eşyadır. Masa, sandalye, televizyon, işyeri mutfağında kullanılan aletler, daktilo, temizlik araç-gereçleri telefon, faks vb. alet ve araçlar bu kapsama girdiği kabul edilen iktisadi kıymetlerdir. VUK'un 273'üncü madde­sine göre alet, edevat, mefruşat ve demirbaş eşya maliyet bedeli ile değerlenir.</a:t>
            </a:r>
            <a:endParaRPr lang="tr-TR" dirty="0" smtClean="0">
              <a:latin typeface="Arial" pitchFamily="34" charset="0"/>
              <a:cs typeface="Arial" pitchFamily="34" charset="0"/>
            </a:endParaRPr>
          </a:p>
          <a:p>
            <a:pPr lvl="0" algn="just" eaLnBrk="0" fontAlgn="base" hangingPunct="0">
              <a:spcBef>
                <a:spcPct val="0"/>
              </a:spcBef>
              <a:spcAft>
                <a:spcPct val="0"/>
              </a:spcAft>
            </a:pPr>
            <a:r>
              <a:rPr lang="tr-TR" dirty="0" smtClean="0">
                <a:latin typeface="Times New Roman" pitchFamily="18" charset="0"/>
                <a:cs typeface="Times New Roman" pitchFamily="18" charset="0"/>
              </a:rPr>
              <a:t>Gayrimenkuller ve emtiada olduğu gibi demirbaş eşyada da değerlemenin esasen maliyet bedeli esas alınarak yapılacağı belirtilmiştir. Ancak VUK, demirbaşların maliyet bedelini açıklarken 262'nci madde­deki genel maliyet bedeli tanımından ayrılarak, demirbaşların maliyet bedelinin, satın alma bedeli ve komisyon, nakliye gibi özel giderlerin toplamından oluşacağını, 273'üncü maddede hüküm altına almış­tır. Dolayısıyla, demirbaşların maliyet bedelinin 273'üncü maddeye göre tespit edilmesi gerekir.Ayrıca, imal edilen alet, edevat, mefruşat ve demirbaşlarda imal giderleri satın alma bedeli yerine geçer.</a:t>
            </a:r>
            <a:endParaRPr lang="tr-TR" dirty="0" smtClean="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1052736"/>
            <a:ext cx="8496944" cy="3693319"/>
          </a:xfrm>
          <a:prstGeom prst="rect">
            <a:avLst/>
          </a:prstGeom>
        </p:spPr>
        <p:txBody>
          <a:bodyPr wrap="square">
            <a:spAutoFit/>
          </a:bodyPr>
          <a:lstStyle/>
          <a:p>
            <a:pPr algn="just" eaLnBrk="0" fontAlgn="base" hangingPunct="0">
              <a:spcBef>
                <a:spcPct val="0"/>
              </a:spcBef>
              <a:spcAft>
                <a:spcPct val="0"/>
              </a:spcAft>
            </a:pPr>
            <a:r>
              <a:rPr lang="tr-TR" dirty="0">
                <a:latin typeface="Times New Roman" pitchFamily="18" charset="0"/>
                <a:cs typeface="Times New Roman" pitchFamily="18" charset="0"/>
              </a:rPr>
              <a:t>VUK'un 313'üncü maddesinin üçüncü fıkrası uyarınca ;</a:t>
            </a:r>
            <a:endParaRPr lang="tr-TR" dirty="0"/>
          </a:p>
          <a:p>
            <a:pPr lvl="0" algn="just" eaLnBrk="0" fontAlgn="base" hangingPunct="0">
              <a:spcBef>
                <a:spcPct val="0"/>
              </a:spcBef>
              <a:spcAft>
                <a:spcPct val="0"/>
              </a:spcAft>
            </a:pPr>
            <a:endParaRPr lang="tr-TR" dirty="0" smtClean="0">
              <a:latin typeface="Times New Roman" pitchFamily="18" charset="0"/>
              <a:cs typeface="Times New Roman" pitchFamily="18" charset="0"/>
            </a:endParaRPr>
          </a:p>
          <a:p>
            <a:pPr lvl="0" algn="just" eaLnBrk="0" fontAlgn="base" hangingPunct="0">
              <a:spcBef>
                <a:spcPct val="0"/>
              </a:spcBef>
              <a:spcAft>
                <a:spcPct val="0"/>
              </a:spcAft>
            </a:pPr>
            <a:r>
              <a:rPr lang="tr-TR" dirty="0" smtClean="0">
                <a:latin typeface="Times New Roman" pitchFamily="18" charset="0"/>
                <a:cs typeface="Times New Roman" pitchFamily="18" charset="0"/>
              </a:rPr>
              <a:t>VUK'un 313'üncü maddesinin üçüncü fıkrası uyarınca "değeri 50.000.000.-lirayı</a:t>
            </a:r>
            <a:r>
              <a:rPr lang="tr-TR" b="1" dirty="0" smtClean="0">
                <a:latin typeface="Times New Roman" pitchFamily="18" charset="0"/>
                <a:ea typeface="Batang" charset="-127"/>
                <a:cs typeface="Times New Roman" pitchFamily="18" charset="0"/>
              </a:rPr>
              <a:t>(460 Sıra No.lu VUK Genel Tebliği ile 1.1.2016'den itibaren 900-TL)</a:t>
            </a:r>
            <a:r>
              <a:rPr lang="tr-TR" dirty="0" smtClean="0">
                <a:latin typeface="Times New Roman" pitchFamily="18" charset="0"/>
                <a:cs typeface="Times New Roman" pitchFamily="18" charset="0"/>
              </a:rPr>
              <a:t> aşmayan peştemallıklar ile işletme de kullanılan ve değeri 50.000.000.-lirayı</a:t>
            </a:r>
            <a:r>
              <a:rPr lang="tr-TR" b="1" dirty="0" smtClean="0">
                <a:latin typeface="Times New Roman" pitchFamily="18" charset="0"/>
                <a:ea typeface="Batang" charset="-127"/>
                <a:cs typeface="Times New Roman" pitchFamily="18" charset="0"/>
              </a:rPr>
              <a:t> (460 Sıra No.lu VUK Genel Tebliği ile 1.1.2016'den itibaren 900-TL)</a:t>
            </a:r>
            <a:r>
              <a:rPr lang="tr-TR" dirty="0" smtClean="0">
                <a:latin typeface="Times New Roman" pitchFamily="18" charset="0"/>
                <a:cs typeface="Times New Roman" pitchFamily="18" charset="0"/>
              </a:rPr>
              <a:t> aşmayan alet, edevat, mefruşat ve demirbaşlar amortismana tabi tutulmayarak doğ­rudan doğruya gider yazılabilir. İktisadi ve teknik bakımdan bütünlük arz edenlerde bu had topluca dik­kate alınır." Anılan madde uyarınca işletmeler 2015 yılı için değeri 880.-TL'yi aşmayan küçük demir­başları isterlerse aktifleştirmek yerine doğrudan gider yazabileceklerdir. Ancak otel ekipmanları gibi ikti­sadi ve teknik bakımdan bütünlük arz eden küçük demirbaşlarda bu had topluca dikkate alınacaktır. Örneğin tanesi lOO.-TL'den 100 sandalye alınmışsa bu kıymetler, 10.000 TL üzerinden, toptan amor­tismana tabi kıymet olarak aktifleştirilecektir.</a:t>
            </a:r>
            <a:endParaRPr lang="tr-TR" dirty="0" smtClean="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ChangeArrowheads="1"/>
          </p:cNvSpPr>
          <p:nvPr/>
        </p:nvSpPr>
        <p:spPr bwMode="auto">
          <a:xfrm>
            <a:off x="0" y="42179"/>
            <a:ext cx="9144000"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sz="1600" b="1"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sz="1600" b="1"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cs typeface="Times New Roman" pitchFamily="18" charset="0"/>
              </a:rPr>
              <a:t>Emtia Değerlemesi</a:t>
            </a:r>
            <a:endParaRPr kumimoji="0" lang="tr-T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Emtia, işletmenin ticaretini yapmak üzere satın aldığı ya da imalatını yaptığı kıymetlerdir. Örneğin, bir inşaat firmasının inşa ettiği gayrimenkuller ticari mal olduğu için emtia şeklinde değerlenmelidir. Ham madde, yardımcı maddeler ile malzemeler ve üretilen yarı ve tam mamuller de emtia tanımının içine girmektedir. VUK'un 274'üncü maddesine göre; emtia, maliyet bedeli ile değerlenir.</a:t>
            </a:r>
            <a:endParaRPr kumimoji="0" 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Vergilendirmede gerçek gelirlerin vergilendirilmesi esas olduğundan, emtiada maliyet bedeli tespit edilirken fiili maliyet yönteminin kullanılması gerekmektedir. Ancak fiili maliyetin tespit edile­mediği hallerde fiili maliyet esasına en yakın stok değerleme yönteminin kullanılması gerekir. Stok değerleme yöntemleri; fiili (has) maliyet, ortalama (basit, ağırlıklı ve değişik esaslardaki hareketli ortala­malar) maliyet, son giren ilk çıkar (LİFO) ve ilk giren ilk çıkar (FİFO) gibi esaslara dayanan yöntemlerdir. VUK'un 274'üncü maddesinde 4008 sayılı Kanunla yapılan değişiklik sonucunda 2003 yılına kadar LIFO yöntemiyle değerleme yapılabilme imkanı bulunmaktaydı. Ancak 2004 yılının başından itibaren enflasyon muhasebesini yürürlüğe koyan 5024 sayılı Kanunla bu yöntem VUK‘ dan çıkartılmıştır</a:t>
            </a:r>
            <a:r>
              <a:rPr lang="tr-TR" sz="1600" dirty="0" smtClean="0">
                <a:latin typeface="Times New Roman" pitchFamily="18" charset="0"/>
                <a:cs typeface="Times New Roman" pitchFamily="18" charset="0"/>
              </a:rPr>
              <a:t>.</a:t>
            </a:r>
            <a:endParaRPr kumimoji="0" lang="tr-T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8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8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8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0" y="0"/>
            <a:ext cx="9144000" cy="685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27025"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Satın Alınan Emtianın Değerlemesi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Emtia maliyet bedeli ile değerlenir. Buna göre, satın alınan emtiada, maliyet bedeline aşağıdaki unsurların girmesi gerekir: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Dahilden satın alınan emtiada:</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Satın alma bedeli,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Malın iş yerine getirilmesine kadar ödenen nakliye ve sigorta giderleri,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Ödenen alış komisyonları,</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İthal edilen emtiada:</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İthal edilen emtianın, Gümrük Kanunundaki eşyanın satış bedeli yöntemine göre belirlenmiş, güm­rük kıymeti</a:t>
            </a:r>
            <a:r>
              <a:rPr kumimoji="0" lang="tr-TR" sz="1000" b="0" i="0" u="none" strike="noStrike" cap="none" normalizeH="0" baseline="30000" dirty="0" smtClean="0">
                <a:ln>
                  <a:noFill/>
                </a:ln>
                <a:solidFill>
                  <a:schemeClr val="tx1"/>
                </a:solidFill>
                <a:effectLst/>
                <a:latin typeface="Times New Roman" pitchFamily="18" charset="0"/>
                <a:ea typeface="Batang" charset="-127"/>
                <a:cs typeface="Times New Roman" pitchFamily="18" charset="0"/>
              </a:rPr>
              <a:t>[</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Gümrükte ödenen vergiler,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Emtianın gümrükten işyerine gelinceye kadar yapılan nakliye, komisyon ve benzeri giderler,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İthal edilen emtianın ithalat teminatları için ödenen faiz ve komisyonlar.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70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emtianın satın alınıp işletme stoklarına girdiği tarihe kadar oluşan kur farklarının maliyete intikal ettirilmesi zorunludur. Stokta kalan emtia ile ilgili olarak daha sonra ortaya çıkacak aleyhe kur farklarının ise, ilgili bulundukları yıllarda gider yazılması veya malın maliyetine intikal ettirilmesi mükelleflerin seçimine bırakılmıştır. işletmelerin finansman temini amacıyla bankalar­dan veya benzeri kredi kurumlarından aldıkları krediler (işletme kredisi gibi) için ödedikleri faiz ve komis­yon giderlerinden, alınan kredi bir emtia ile birebir eşleştirilmediğinden, malın maliyetine pay verilmesi zorunlu değildir. Buna göre, mükellefler söz konusu ödemelerini doğrudan gider olarak kaydedebilecek­leri gibi, diledikleri takdirde malın maliyetine de kaydedebilirler.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7025" algn="l"/>
              </a:tabLst>
            </a:pPr>
            <a:r>
              <a:rPr kumimoji="0" lang="tr-TR" sz="1800" b="0" i="0" u="none" strike="noStrike" cap="none" normalizeH="0" baseline="0" dirty="0" smtClean="0">
                <a:ln>
                  <a:noFill/>
                </a:ln>
                <a:solidFill>
                  <a:schemeClr val="tx1"/>
                </a:solidFill>
                <a:effectLst/>
                <a:latin typeface="Arial" pitchFamily="34" charset="0"/>
                <a:cs typeface="Arial" pitchFamily="34" charset="0"/>
              </a:rPr>
              <a:t/>
            </a:r>
            <a:br>
              <a:rPr kumimoji="0" lang="tr-TR" sz="1800" b="0" i="0" u="none" strike="noStrike" cap="none" normalizeH="0" baseline="0" dirty="0" smtClean="0">
                <a:ln>
                  <a:noFill/>
                </a:ln>
                <a:solidFill>
                  <a:schemeClr val="tx1"/>
                </a:solidFill>
                <a:effectLst/>
                <a:latin typeface="Arial" pitchFamily="34" charset="0"/>
                <a:cs typeface="Arial" pitchFamily="34" charset="0"/>
              </a:rPr>
            </a:b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8280920" cy="1200329"/>
          </a:xfrm>
          <a:prstGeom prst="rect">
            <a:avLst/>
          </a:prstGeom>
        </p:spPr>
        <p:txBody>
          <a:bodyPr wrap="square">
            <a:spAutoFit/>
          </a:bodyPr>
          <a:lstStyle/>
          <a:p>
            <a:endParaRPr lang="tr-TR" i="1" dirty="0" smtClean="0"/>
          </a:p>
          <a:p>
            <a:endParaRPr lang="tr-TR" i="1" dirty="0"/>
          </a:p>
          <a:p>
            <a:endParaRPr lang="tr-TR" dirty="0"/>
          </a:p>
          <a:p>
            <a:endParaRPr lang="tr-TR" dirty="0"/>
          </a:p>
        </p:txBody>
      </p:sp>
      <p:sp>
        <p:nvSpPr>
          <p:cNvPr id="36865" name="Rectangle 1"/>
          <p:cNvSpPr>
            <a:spLocks noChangeArrowheads="1"/>
          </p:cNvSpPr>
          <p:nvPr/>
        </p:nvSpPr>
        <p:spPr bwMode="auto">
          <a:xfrm>
            <a:off x="0" y="301436"/>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513" algn="just" defTabSz="914400" rtl="0" eaLnBrk="1" fontAlgn="base" latinLnBrk="0" hangingPunct="1">
              <a:lnSpc>
                <a:spcPct val="100000"/>
              </a:lnSpc>
              <a:spcBef>
                <a:spcPct val="0"/>
              </a:spcBef>
              <a:spcAft>
                <a:spcPct val="0"/>
              </a:spcAft>
              <a:buClrTx/>
              <a:buSzTx/>
              <a:buFontTx/>
              <a:buNone/>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Vergi kanunlarında emsal bedeli ile değerleneceği özellikle vurgulanan iktisadi kıymetler veya işlem­ler aşağıdaki gibidir: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Değeri ya da kıymeti düşen emtia veya mallar (VUK md. 274 ve 278),</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Maliyet bedelinin tespiti mümkün olmayan zirai işletmelere dahil hayvanlar (VUK md. 277),</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Vergiye tabi servete dahil ticari sermayenin bir unsuru olsun veya olmasın, menkul ya da gayri­menkul mallar, haklar ile borsaya kayıtlı olmayan esham ve tahvilat (VUK md. 292, 293, 294 ve 296)</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Teşebbüs sahibi ile eşinin ve çocuklarının işletmeden çektikleri ayni değerler (GVK md.41/1),</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Gerçek ücretin tespitinde, hizmet erbabına değişik şekillerde sağlanan menfaatler (GVK md. 63),</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Takasa konu edilen zirai mahsul veya teçhizat ile zirai işletmede üretilip kullanılan tohum, yem ve mahsuller (GVK md. 56),</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Kira bedeli olarak alınan ayınlar (GVK md. 72),</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Safi değer artış kazancının tespitinde, maliyet bedeli tespit edilemeyen mal ve haklar (GVK mük. md. 81),</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Gelir ve kurumlar vergisi mükelleflerinin ayni olarak bağışladıkları, mukayyet değeri bulunmayan mal ve haklar (GVK md. 89 ve KVK md. 10),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Bedeli bulunmayan veya bilinmeyen işlemler ile bedelin paradan başka ayni bir değer olması halin­de, işlem bedeli   (KDVK md. 27/1),</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36513" algn="just" defTabSz="914400" rtl="0" eaLnBrk="0" fontAlgn="base" latinLnBrk="0" hangingPunct="0">
              <a:lnSpc>
                <a:spcPct val="100000"/>
              </a:lnSpc>
              <a:spcBef>
                <a:spcPct val="0"/>
              </a:spcBef>
              <a:spcAft>
                <a:spcPct val="0"/>
              </a:spcAft>
              <a:buClrTx/>
              <a:buSzTx/>
              <a:buFontTx/>
              <a:buChar char="•"/>
              <a:tabLst>
                <a:tab pos="331788"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Bedelin emsal bedele nazaran açık bir şekilde düşük olduğu ve bu düşüklüğün sebebinin haklı bir şekilde izah edilemediği durumlarda, işlem bedeli (KDVK md. 27/2). Emsal bedel tespitinde aşağıda izah edilen üç yöntem kullanılmaktadır.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42506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0" y="1445984"/>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4175"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İmal Edilen Emtianın Değerlemesi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41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 konu VUK'un 275'inci maddesinde düzenlenmiştir. İmal edilen emtianın (tam ve yarı mamul mallar) maliyet bedeli aşağıda yazılı unsurları ihtiva eder.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00"/>
              </a:buClr>
              <a:buSzTx/>
              <a:buFontTx/>
              <a:buChar char="•"/>
              <a:tabLst>
                <a:tab pos="3841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Mamulün vücuda getirilmesinde sarf olunan iptidai ve ham maddelerin bedeli;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
                <a:srgbClr val="000000"/>
              </a:buClr>
              <a:buSzTx/>
              <a:buFontTx/>
              <a:buChar char="•"/>
              <a:tabLst>
                <a:tab pos="3841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Mamule isabet eden işçilik;</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41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3 Genel imal giderlerinden mamule düşen hisse;</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914400" marR="0" lvl="2" indent="0" algn="l" defTabSz="914400" rtl="0" eaLnBrk="0" fontAlgn="base" latinLnBrk="0" hangingPunct="0">
              <a:lnSpc>
                <a:spcPct val="100000"/>
              </a:lnSpc>
              <a:spcBef>
                <a:spcPct val="0"/>
              </a:spcBef>
              <a:spcAft>
                <a:spcPct val="0"/>
              </a:spcAft>
              <a:buClr>
                <a:srgbClr val="000000"/>
              </a:buClr>
              <a:buSzTx/>
              <a:buFontTx/>
              <a:buAutoNum type="arabicPeriod"/>
              <a:tabLst>
                <a:tab pos="3841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Genel idare giderlerinden mamule düşen hisse; (Bu hissenin mamulün maliyetine katılması ihtiyaridir.),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914400" marR="0" lvl="2" indent="0" algn="l" defTabSz="914400" rtl="0" eaLnBrk="0" fontAlgn="base" latinLnBrk="0" hangingPunct="0">
              <a:lnSpc>
                <a:spcPct val="100000"/>
              </a:lnSpc>
              <a:spcBef>
                <a:spcPct val="0"/>
              </a:spcBef>
              <a:spcAft>
                <a:spcPct val="0"/>
              </a:spcAft>
              <a:buClr>
                <a:srgbClr val="000000"/>
              </a:buClr>
              <a:buSzTx/>
              <a:buFontTx/>
              <a:buAutoNum type="arabicPeriod"/>
              <a:tabLst>
                <a:tab pos="3841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Ambalajlı olarak piyasaya arz edilmesi zaruri olan mamullerde ambalaj malzemesinin bedeli.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417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Mükellefler, imal ettikleri emtianın maliyet bedellerini yukarıdaki unsurları ihtiva etmek şartıyla dile­dikleri usulde tayin edebilirler.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0" y="1275918"/>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238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Emtia Değerlemesinde Özellik Arz Eden Durumlar</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3850" algn="l"/>
              </a:tabLst>
            </a:pP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Faiz ve Kur Farkları</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3850" algn="l"/>
              </a:tabLst>
            </a:pPr>
            <a:r>
              <a:rPr kumimoji="0" lang="tr-TR" sz="1800" b="0" i="0" u="none" strike="noStrike" cap="none" normalizeH="0" baseline="0" dirty="0" smtClean="0" bmk="">
                <a:ln>
                  <a:noFill/>
                </a:ln>
                <a:solidFill>
                  <a:schemeClr val="tx1"/>
                </a:solidFill>
                <a:effectLst/>
                <a:latin typeface="Times New Roman" pitchFamily="18" charset="0"/>
                <a:cs typeface="Times New Roman" pitchFamily="18" charset="0"/>
              </a:rPr>
              <a:t>"Satın Alınan Emtianın Değerlemesi" bölümünde de açıklandığı üzere emtianın satın alınıp işletme stoklarına girdiği tarihe kadar oluşan kur farklarının maliyete intikal ettirilmesi zorunludur. Stokta kalan emtia ile ilgili olarak daha sonra ortaya çıkacak kur farklarının ise, ilgili bulundukları yıllarda gider yazıl­ması veya maliyete intikal ettirilmesi ise ihtiyaridir.</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3850" algn="l"/>
              </a:tabLst>
            </a:pP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Vade Farkları</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3850" algn="l"/>
              </a:tabLst>
            </a:pPr>
            <a:r>
              <a:rPr kumimoji="0" lang="tr-TR" sz="1800" b="0" i="0" u="none" strike="noStrike" cap="none" normalizeH="0" baseline="0" dirty="0" smtClean="0" bmk="">
                <a:ln>
                  <a:noFill/>
                </a:ln>
                <a:solidFill>
                  <a:schemeClr val="tx1"/>
                </a:solidFill>
                <a:effectLst/>
                <a:latin typeface="Times New Roman" pitchFamily="18" charset="0"/>
                <a:cs typeface="Times New Roman" pitchFamily="18" charset="0"/>
              </a:rPr>
              <a:t>Vade farkları bir nevi finansman gideri mahiyetinde olduğundan, vadeli mal alımları ile ilgili olarak satıcı firma tarafından mal alım anında hesaplanan vade farkları mal alış fatu­rasına ekleneceğinden, emtia maliyetinin bir unsuru olacaktır. Alış faturasına eklenmeyerek ayrıca fatura edilen geç ödemeye bağlı vade farkı ödemelerinin ise doğrudan gider yazılması veya malın maliyetine dahil edilmesi ihtiyaridir.</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3850" algn="l"/>
              </a:tabLst>
            </a:pP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Alış Iskontoları ve Primler</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3850" algn="l"/>
              </a:tabLst>
            </a:pPr>
            <a:r>
              <a:rPr kumimoji="0" lang="tr-TR" sz="1800" b="0" i="0" u="none" strike="noStrike" cap="none" normalizeH="0" baseline="0" dirty="0" smtClean="0" bmk="">
                <a:ln>
                  <a:noFill/>
                </a:ln>
                <a:solidFill>
                  <a:schemeClr val="tx1"/>
                </a:solidFill>
                <a:effectLst/>
                <a:latin typeface="Times New Roman" pitchFamily="18" charset="0"/>
                <a:cs typeface="Times New Roman" pitchFamily="18" charset="0"/>
              </a:rPr>
              <a:t>Malın alımı sırasında fiyattan indirim yapılmak ve faturada gösterilmek suretiyle yapılan iskontolar (müşteri iskontosu, mal fazlası iskontosu, peşin iskontosu vb.) malın stoklara dahil olmasından önce yapıl­dığı için malın maliyetini azaltan bir unsur olarak değerlendirilecektir.</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3850" algn="l"/>
              </a:tabLst>
            </a:pPr>
            <a:r>
              <a:rPr kumimoji="0" lang="tr-TR" sz="1800" b="0" i="0" u="none" strike="noStrike" cap="none" normalizeH="0" baseline="0" dirty="0" smtClean="0" bmk="">
                <a:ln>
                  <a:noFill/>
                </a:ln>
                <a:solidFill>
                  <a:schemeClr val="tx1"/>
                </a:solidFill>
                <a:effectLst/>
                <a:latin typeface="Times New Roman" pitchFamily="18" charset="0"/>
                <a:cs typeface="Times New Roman" pitchFamily="18" charset="0"/>
              </a:rPr>
              <a:t>Mala ilişkin fatura düzenlendikten ve malın alıcının stoklarına dahil edilmesinden sonra prim, iskonto ve sair adlarla yapılan indirimler dönem geliri sayılacaktır.</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335846"/>
            <a:ext cx="8064896" cy="3970318"/>
          </a:xfrm>
          <a:prstGeom prst="rect">
            <a:avLst/>
          </a:prstGeom>
        </p:spPr>
        <p:txBody>
          <a:bodyPr wrap="square">
            <a:spAutoFit/>
          </a:bodyPr>
          <a:lstStyle/>
          <a:p>
            <a:pPr lvl="0" algn="just" eaLnBrk="0" fontAlgn="base" hangingPunct="0">
              <a:spcBef>
                <a:spcPct val="0"/>
              </a:spcBef>
              <a:spcAft>
                <a:spcPct val="0"/>
              </a:spcAft>
              <a:tabLst>
                <a:tab pos="323850" algn="l"/>
              </a:tabLst>
            </a:pPr>
            <a:r>
              <a:rPr lang="tr-TR" b="1" dirty="0" smtClean="0" bmk="">
                <a:latin typeface="Times New Roman" pitchFamily="18" charset="0"/>
                <a:cs typeface="Times New Roman" pitchFamily="18" charset="0"/>
              </a:rPr>
              <a:t>Giderlerden Pay Verilmesinde Özellik Arz Eden Durumlar</a:t>
            </a:r>
            <a:endParaRPr lang="tr-TR" dirty="0" smtClean="0">
              <a:latin typeface="Arial" pitchFamily="34" charset="0"/>
              <a:cs typeface="Arial" pitchFamily="34" charset="0"/>
            </a:endParaRPr>
          </a:p>
          <a:p>
            <a:pPr lvl="0" algn="just" eaLnBrk="0" fontAlgn="base" hangingPunct="0">
              <a:spcBef>
                <a:spcPct val="0"/>
              </a:spcBef>
              <a:spcAft>
                <a:spcPct val="0"/>
              </a:spcAft>
              <a:tabLst>
                <a:tab pos="323850" algn="l"/>
              </a:tabLst>
            </a:pPr>
            <a:endParaRPr lang="tr-TR" dirty="0" smtClean="0">
              <a:latin typeface="Times New Roman" pitchFamily="18" charset="0"/>
              <a:cs typeface="Times New Roman" pitchFamily="18" charset="0"/>
            </a:endParaRPr>
          </a:p>
          <a:p>
            <a:pPr lvl="0" algn="just" eaLnBrk="0" fontAlgn="base" hangingPunct="0">
              <a:spcBef>
                <a:spcPct val="0"/>
              </a:spcBef>
              <a:spcAft>
                <a:spcPct val="0"/>
              </a:spcAft>
              <a:tabLst>
                <a:tab pos="323850" algn="l"/>
              </a:tabLst>
            </a:pPr>
            <a:endParaRPr lang="tr-TR" dirty="0">
              <a:latin typeface="Times New Roman" pitchFamily="18" charset="0"/>
              <a:cs typeface="Times New Roman" pitchFamily="18" charset="0"/>
            </a:endParaRPr>
          </a:p>
          <a:p>
            <a:pPr lvl="0" algn="just" eaLnBrk="0" fontAlgn="base" hangingPunct="0">
              <a:spcBef>
                <a:spcPct val="0"/>
              </a:spcBef>
              <a:spcAft>
                <a:spcPct val="0"/>
              </a:spcAft>
              <a:tabLst>
                <a:tab pos="323850" algn="l"/>
              </a:tabLst>
            </a:pPr>
            <a:r>
              <a:rPr lang="tr-TR" dirty="0" smtClean="0">
                <a:latin typeface="Times New Roman" pitchFamily="18" charset="0"/>
                <a:cs typeface="Times New Roman" pitchFamily="18" charset="0"/>
              </a:rPr>
              <a:t>Bir giderin, genel imal veya genel idare gideri sayılarak mamul maliyetine katılması için o giderle mamul yapımı arasında bir bağın bulunması gerekir. Üretimle hiç bir ilgisi olmayan giderlerden maliyete pay verilmesi zorunlu değildir. Giderlerden emtia maliyetine pay verilmesi işlemlerinde dikkat edilmesi gereken husus, dağıtımda kullanılacak anahtarların gerçekçi ve izah edilebilir nitelikte olmaları gereğidir.</a:t>
            </a:r>
            <a:endParaRPr lang="tr-TR" dirty="0" smtClean="0">
              <a:latin typeface="Arial" pitchFamily="34" charset="0"/>
              <a:cs typeface="Arial" pitchFamily="34" charset="0"/>
            </a:endParaRPr>
          </a:p>
          <a:p>
            <a:pPr lvl="0" algn="just" eaLnBrk="0" fontAlgn="base" hangingPunct="0">
              <a:spcBef>
                <a:spcPct val="0"/>
              </a:spcBef>
              <a:spcAft>
                <a:spcPct val="0"/>
              </a:spcAft>
              <a:tabLst>
                <a:tab pos="323850" algn="l"/>
              </a:tabLst>
            </a:pPr>
            <a:r>
              <a:rPr lang="tr-TR" dirty="0" smtClean="0">
                <a:latin typeface="Times New Roman" pitchFamily="18" charset="0"/>
                <a:cs typeface="Times New Roman" pitchFamily="18" charset="0"/>
              </a:rPr>
              <a:t>Genellikle uygulanan dağıtım ölçüleri aşağıdaki gibidir.</a:t>
            </a:r>
            <a:endParaRPr lang="tr-TR" dirty="0" smtClean="0">
              <a:latin typeface="Arial" pitchFamily="34" charset="0"/>
              <a:cs typeface="Arial" pitchFamily="34" charset="0"/>
            </a:endParaRPr>
          </a:p>
          <a:p>
            <a:pPr lvl="0" algn="just" eaLnBrk="0" fontAlgn="base" hangingPunct="0">
              <a:spcBef>
                <a:spcPct val="0"/>
              </a:spcBef>
              <a:spcAft>
                <a:spcPct val="0"/>
              </a:spcAft>
              <a:buFontTx/>
              <a:buChar char="•"/>
              <a:tabLst>
                <a:tab pos="323850" algn="l"/>
              </a:tabLst>
            </a:pPr>
            <a:r>
              <a:rPr lang="tr-TR" dirty="0" smtClean="0">
                <a:latin typeface="Times New Roman" pitchFamily="18" charset="0"/>
                <a:cs typeface="Times New Roman" pitchFamily="18" charset="0"/>
              </a:rPr>
              <a:t>Müşterek işçiliklerde, işçinin ayrı işlerde çalışma süresi veya bunlara ait direkt işçiliklerin oranına göre dağıtım yapılabilir.</a:t>
            </a:r>
            <a:endParaRPr lang="tr-TR" dirty="0" smtClean="0">
              <a:latin typeface="Arial" pitchFamily="34" charset="0"/>
              <a:cs typeface="Arial" pitchFamily="34" charset="0"/>
            </a:endParaRPr>
          </a:p>
          <a:p>
            <a:pPr lvl="0" algn="just" eaLnBrk="0" fontAlgn="base" hangingPunct="0">
              <a:spcBef>
                <a:spcPct val="0"/>
              </a:spcBef>
              <a:spcAft>
                <a:spcPct val="0"/>
              </a:spcAft>
              <a:buFontTx/>
              <a:buChar char="•"/>
              <a:tabLst>
                <a:tab pos="323850" algn="l"/>
              </a:tabLst>
            </a:pPr>
            <a:r>
              <a:rPr lang="tr-TR" dirty="0" smtClean="0">
                <a:latin typeface="Times New Roman" pitchFamily="18" charset="0"/>
                <a:cs typeface="Times New Roman" pitchFamily="18" charset="0"/>
              </a:rPr>
              <a:t>Müşterek genel imal ve idare giderlerinin dağıtımında, sarf edilen ilk ve hammadde bedelleri ile direkt işçiliklerin toplamının oranı veya elektrik sarfiyatı yahut üretim makinelerinin çalışma süreleri esas alınabilir.</a:t>
            </a:r>
            <a:endParaRPr lang="tr-TR" dirty="0" smtClean="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0" y="803944"/>
            <a:ext cx="9144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Stok Değerleme Yöntemleri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Vergilendirmede gerçek gelirlerin vergilendirilmesi esas olduğundan, emtiada maliyet bedeli tespit edilirken, kural olarak fiili maliyet yönteminin kullanılması esastır. Ancak fiili maliyetin tespit edilemediği hallerde, fiili maliyet esasına en yakın stok değerleme yönteminin kullanılması gerekecektir.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Fiili maliyet yöntemini uygulamanın mümkün olmadığı durumlarda ortalama maliyet yönteminin uygulanması genel olarak kabul edilmektedir. Seri halinde üretilmeyen, bir başka ifadeyle, aynen muay­yen (farklı model ve markalardaki otomobiller gibi) mallarda fiili maliyet sisteminin uygulanması gerekir. Ancak birbirinin benzeri olan seri üretime dayalı ve nevi olarak muayyen (un, şeker, kağıt gibi birbirin­den farklı olmayan) malların ise ortalama maliyet yöntemi ile değerlenmesi mümkündür. Çabuk bozulan mallarda ise ilk giren ilk çıkar (FİFO) yönteminin uygulanması fiili maliyete en yakın sonucu verecektir.stok değerlemesinde kullanılabilecek belli başlı stok değerleme yöntemleri aşağıda açıklanmıştır.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0" y="1677693"/>
            <a:ext cx="9144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11150"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Fiili (Has) Maliyet Yöntemi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 yöntem has maliyet, spesifik maliyet ve gerçek maliyet olarak da isimlendirilmektedir. Bu yön­temde değerleme gününde işletmede mevcut emtianın, hangi maliyet bedeli ile satın alındığının saptana­rak gerçek maliyetleri üzerinden değerlenmesi esastır.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 metodun uygulanabilmesi;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Satın alınan her bir ünite malın satın alma fiyatının,</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Satışların hangi ünite mallardan yapıldığının,</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Envanterde bulunan henüz satılmamış malların her bir ünitesinin gerçek alış veya imal fiyatlarının bilinmesini gerektirir.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0" y="1302319"/>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1150"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Örnek:</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 A.Ş.’nin bir hesap dönemi boyunca mal alış ve satışlarına ilişkin bilgiler ;</a:t>
            </a:r>
          </a:p>
          <a:p>
            <a:pPr marL="0" marR="0" lvl="0" indent="0" algn="l" defTabSz="914400" rtl="0" eaLnBrk="0" fontAlgn="base" latinLnBrk="0" hangingPunct="0">
              <a:lnSpc>
                <a:spcPct val="100000"/>
              </a:lnSpc>
              <a:spcBef>
                <a:spcPct val="0"/>
              </a:spcBef>
              <a:spcAft>
                <a:spcPct val="0"/>
              </a:spcAft>
              <a:buClrTx/>
              <a:buSzTx/>
              <a:buFontTx/>
              <a:buNone/>
              <a:tabLst>
                <a:tab pos="311150" algn="l"/>
              </a:tabLst>
            </a:pPr>
            <a:endParaRPr lang="tr-TR"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11150"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1150"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5 Tablo"/>
          <p:cNvGraphicFramePr>
            <a:graphicFrameLocks noGrp="1"/>
          </p:cNvGraphicFramePr>
          <p:nvPr>
            <p:extLst>
              <p:ext uri="{D42A27DB-BD31-4B8C-83A1-F6EECF244321}">
                <p14:modId xmlns:p14="http://schemas.microsoft.com/office/powerpoint/2010/main" val="1590383463"/>
              </p:ext>
            </p:extLst>
          </p:nvPr>
        </p:nvGraphicFramePr>
        <p:xfrm>
          <a:off x="323528" y="2132856"/>
          <a:ext cx="7920879" cy="1512168"/>
        </p:xfrm>
        <a:graphic>
          <a:graphicData uri="http://schemas.openxmlformats.org/drawingml/2006/table">
            <a:tbl>
              <a:tblPr/>
              <a:tblGrid>
                <a:gridCol w="1586976"/>
                <a:gridCol w="1586976"/>
                <a:gridCol w="1582309"/>
                <a:gridCol w="1582309"/>
                <a:gridCol w="1582309"/>
              </a:tblGrid>
              <a:tr h="403912">
                <a:tc>
                  <a:txBody>
                    <a:bodyPr/>
                    <a:lstStyle/>
                    <a:p>
                      <a:pPr marR="36195" indent="-1193800" algn="just">
                        <a:lnSpc>
                          <a:spcPts val="1370"/>
                        </a:lnSpc>
                        <a:spcBef>
                          <a:spcPts val="600"/>
                        </a:spcBef>
                        <a:spcAft>
                          <a:spcPts val="0"/>
                        </a:spcAft>
                        <a:tabLst>
                          <a:tab pos="310515" algn="l"/>
                        </a:tabLst>
                      </a:pPr>
                      <a:endParaRPr lang="tr-TR" sz="1000" dirty="0">
                        <a:latin typeface="Times New Roman"/>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Alışlar(kg)</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Bir. Maliyet(tl)</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Satışlar(kg)</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Kalan(kg)</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432">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D.B.Stok(Zmalı)</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7.500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1.50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5.500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2.000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912">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Z malı</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4.000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1.75</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3.000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912">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X malı</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5.000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3.500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1.500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3971" name="Rectangle 3"/>
          <p:cNvSpPr>
            <a:spLocks noChangeArrowheads="1"/>
          </p:cNvSpPr>
          <p:nvPr/>
        </p:nvSpPr>
        <p:spPr bwMode="auto">
          <a:xfrm rot="10800000" flipV="1">
            <a:off x="-11683" y="3676512"/>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Dönem başı stoktan gelen Z malının değerlemesi dönem içinde satın alınan Z malı ile farklı olacaktır. Stoklarda kalan malların fiili maliyet yöntemine göre değerlemesi şöyledir.</a:t>
            </a:r>
          </a:p>
          <a:p>
            <a:pPr marL="0" marR="0" lvl="0" indent="0" algn="l" defTabSz="914400" rtl="0" eaLnBrk="1" fontAlgn="base" latinLnBrk="0" hangingPunct="1">
              <a:lnSpc>
                <a:spcPct val="100000"/>
              </a:lnSpc>
              <a:spcBef>
                <a:spcPct val="0"/>
              </a:spcBef>
              <a:spcAft>
                <a:spcPct val="0"/>
              </a:spcAft>
              <a:buClrTx/>
              <a:buSzTx/>
              <a:buFontTx/>
              <a:buNone/>
              <a:tabLst>
                <a:tab pos="311150" algn="l"/>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11150" algn="l"/>
              </a:tabLst>
            </a:pPr>
            <a:endParaRPr lang="tr-TR"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11150" algn="l"/>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11150"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1150"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7 Tablo"/>
          <p:cNvGraphicFramePr>
            <a:graphicFrameLocks noGrp="1"/>
          </p:cNvGraphicFramePr>
          <p:nvPr>
            <p:extLst>
              <p:ext uri="{D42A27DB-BD31-4B8C-83A1-F6EECF244321}">
                <p14:modId xmlns:p14="http://schemas.microsoft.com/office/powerpoint/2010/main" val="3338543404"/>
              </p:ext>
            </p:extLst>
          </p:nvPr>
        </p:nvGraphicFramePr>
        <p:xfrm>
          <a:off x="395536" y="4581128"/>
          <a:ext cx="7920879" cy="1512167"/>
        </p:xfrm>
        <a:graphic>
          <a:graphicData uri="http://schemas.openxmlformats.org/drawingml/2006/table">
            <a:tbl>
              <a:tblPr/>
              <a:tblGrid>
                <a:gridCol w="1586976"/>
                <a:gridCol w="1586976"/>
                <a:gridCol w="1582309"/>
                <a:gridCol w="1582309"/>
                <a:gridCol w="1582309"/>
              </a:tblGrid>
              <a:tr h="403322">
                <a:tc>
                  <a:txBody>
                    <a:bodyPr/>
                    <a:lstStyle/>
                    <a:p>
                      <a:pPr marR="36195" indent="-1193800" algn="just">
                        <a:lnSpc>
                          <a:spcPts val="1370"/>
                        </a:lnSpc>
                        <a:spcBef>
                          <a:spcPts val="600"/>
                        </a:spcBef>
                        <a:spcAft>
                          <a:spcPts val="0"/>
                        </a:spcAft>
                        <a:tabLst>
                          <a:tab pos="310515" algn="l"/>
                        </a:tabLst>
                      </a:pPr>
                      <a:endParaRPr lang="tr-TR" sz="1000" dirty="0">
                        <a:latin typeface="Times New Roman"/>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Alışlar(kg)</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Bir. Maliyet(tl)</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Satışlar(kg)</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Kalan(kg)</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615">
                <a:tc>
                  <a:txBody>
                    <a:bodyPr/>
                    <a:lstStyle/>
                    <a:p>
                      <a:pPr marR="36195" indent="-1193800" algn="just">
                        <a:lnSpc>
                          <a:spcPts val="1370"/>
                        </a:lnSpc>
                        <a:spcBef>
                          <a:spcPts val="600"/>
                        </a:spcBef>
                        <a:spcAft>
                          <a:spcPts val="0"/>
                        </a:spcAft>
                        <a:tabLst>
                          <a:tab pos="310515" algn="l"/>
                        </a:tabLst>
                      </a:pPr>
                      <a:r>
                        <a:rPr lang="tr-TR" sz="1000" b="1" dirty="0">
                          <a:latin typeface="Times New Roman"/>
                          <a:cs typeface="Batang"/>
                        </a:rPr>
                        <a:t>D.B.Stok(Zmalı)</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2.000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1.50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5.500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3.000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615">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Z malı</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1.75</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3.000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1.750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615">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X malı</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1.500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3.500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195" indent="-1193800" algn="just">
                        <a:lnSpc>
                          <a:spcPts val="1370"/>
                        </a:lnSpc>
                        <a:spcBef>
                          <a:spcPts val="600"/>
                        </a:spcBef>
                        <a:spcAft>
                          <a:spcPts val="0"/>
                        </a:spcAft>
                        <a:tabLst>
                          <a:tab pos="310515" algn="l"/>
                        </a:tabLst>
                      </a:pPr>
                      <a:r>
                        <a:rPr lang="tr-TR" sz="1000" dirty="0">
                          <a:latin typeface="Times New Roman"/>
                          <a:cs typeface="Batang"/>
                        </a:rPr>
                        <a:t>1.500</a:t>
                      </a:r>
                      <a:endParaRPr lang="tr-TR" sz="1000" dirty="0">
                        <a:latin typeface="Batang"/>
                        <a:cs typeface="Batang"/>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0" y="922990"/>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11150" algn="l"/>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O</a:t>
            </a: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rtalama Maliyet Yöntemi</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11150" algn="l"/>
              </a:tabLst>
            </a:pPr>
            <a:r>
              <a:rPr kumimoji="0" lang="tr-TR" sz="1800" b="0" i="0" u="none" strike="noStrike" cap="none" normalizeH="0" baseline="0" dirty="0" smtClean="0" bmk="">
                <a:ln>
                  <a:noFill/>
                </a:ln>
                <a:solidFill>
                  <a:schemeClr val="tx1"/>
                </a:solidFill>
                <a:effectLst/>
                <a:latin typeface="Times New Roman" pitchFamily="18" charset="0"/>
                <a:cs typeface="Times New Roman" pitchFamily="18" charset="0"/>
              </a:rPr>
              <a:t>Basit ortalama, ağırlıklı ortalama ve hareketli ağırlıklı ortalama olmak üzere üç çeşit ortalama mali­yet yöntemi vardır. Fiili maliyete en uygun sadece bir maliyet yönteminin varlığından bahsedebilmek mümkün değildir. Maliyet bedelinin tespit edileceği emtiaya göre bu yöntem değişebilmektedir. Bozulabilen yoğurt, süt, meyve gibi emtialarda FIFO yöntemi; aynı cinsten ve tamamen standart olup, zamanla bozulması mümkün olmayan, A4 kağıdı, belirli bir markanın belirli modeldeki cep telefonu gibi emtialarda hareketli ağırlıklı ortalama maliyet yöntemi fiili maliyet bedeline daha yakın olabilmek­tedir.</a:t>
            </a:r>
            <a:endParaRPr kumimoji="0" lang="tr-TR" sz="1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11150" algn="l"/>
              </a:tabLst>
            </a:pP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Basit Ortalama Maliyet Yöntemi</a:t>
            </a:r>
            <a:r>
              <a:rPr kumimoji="0" lang="tr-TR" sz="1800" b="0" i="0" u="none" strike="noStrike" cap="none" normalizeH="0" baseline="0" dirty="0" smtClean="0" bmk="bookmark101">
                <a:ln>
                  <a:noFill/>
                </a:ln>
                <a:solidFill>
                  <a:schemeClr val="tx1"/>
                </a:solidFill>
                <a:effectLst/>
                <a:latin typeface="Times New Roman" pitchFamily="18" charset="0"/>
                <a:cs typeface="Times New Roman" pitchFamily="18"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Basit Ortalama Maliyet Yönteminde satın alınan ya da imalata verilen ilk madde ve malzemenin mik­tarı önemli olmaksızın bütün alımların birim maliyetlerinin basit aritmetik ortalaması alınır. Bulunan değer dönem sonu stoklarının değerlenmesinde birim maliyet olarak dikkate alınır.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11150" algn="l"/>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311150"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 işletmesinin dönem başı stok (DBS) ve dönem sonu stokları (DSS) ile dönem içi emtia alımına (DİA) ilişkin bilgiler aşağıdaki gibidir: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extLst>
              <p:ext uri="{D42A27DB-BD31-4B8C-83A1-F6EECF244321}">
                <p14:modId xmlns:p14="http://schemas.microsoft.com/office/powerpoint/2010/main" val="607077305"/>
              </p:ext>
            </p:extLst>
          </p:nvPr>
        </p:nvGraphicFramePr>
        <p:xfrm>
          <a:off x="395536" y="548683"/>
          <a:ext cx="7704855" cy="2592288"/>
        </p:xfrm>
        <a:graphic>
          <a:graphicData uri="http://schemas.openxmlformats.org/drawingml/2006/table">
            <a:tbl>
              <a:tblPr/>
              <a:tblGrid>
                <a:gridCol w="1283051"/>
                <a:gridCol w="546536"/>
                <a:gridCol w="1185722"/>
                <a:gridCol w="865662"/>
                <a:gridCol w="1283051"/>
                <a:gridCol w="841329"/>
                <a:gridCol w="1699504"/>
              </a:tblGrid>
              <a:tr h="340296">
                <a:tc>
                  <a:txBody>
                    <a:bodyPr/>
                    <a:lstStyle/>
                    <a:p>
                      <a:pPr marR="36195" algn="just">
                        <a:lnSpc>
                          <a:spcPct val="115000"/>
                        </a:lnSpc>
                        <a:spcBef>
                          <a:spcPts val="600"/>
                        </a:spcBef>
                        <a:spcAft>
                          <a:spcPts val="0"/>
                        </a:spcAft>
                      </a:pPr>
                      <a:r>
                        <a:rPr lang="tr-TR" sz="1200" b="1" dirty="0">
                          <a:latin typeface="Times New Roman"/>
                          <a:cs typeface="Batang"/>
                        </a:rPr>
                        <a:t>Alış Tarihî</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Miktarı</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Bir. Fiyat</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Tutarı (TL)</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r>
              <a:tr h="372557">
                <a:tc>
                  <a:txBody>
                    <a:bodyPr/>
                    <a:lstStyle/>
                    <a:p>
                      <a:pPr marR="36195" indent="-1193800" algn="just">
                        <a:lnSpc>
                          <a:spcPts val="1370"/>
                        </a:lnSpc>
                        <a:spcBef>
                          <a:spcPts val="600"/>
                        </a:spcBef>
                        <a:spcAft>
                          <a:spcPts val="0"/>
                        </a:spcAft>
                      </a:pPr>
                      <a:r>
                        <a:rPr lang="tr-TR" sz="1200" dirty="0">
                          <a:latin typeface="Times New Roman"/>
                          <a:cs typeface="Batang"/>
                        </a:rPr>
                        <a:t>DBS</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3.000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1,75</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5.250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solidFill>
                  </a:tcPr>
                </a:tc>
              </a:tr>
              <a:tr h="381923">
                <a:tc>
                  <a:txBody>
                    <a:bodyPr/>
                    <a:lstStyle/>
                    <a:p>
                      <a:pPr marR="36195" indent="-1193800" algn="just">
                        <a:lnSpc>
                          <a:spcPts val="1370"/>
                        </a:lnSpc>
                        <a:spcBef>
                          <a:spcPts val="600"/>
                        </a:spcBef>
                        <a:spcAft>
                          <a:spcPts val="0"/>
                        </a:spcAft>
                      </a:pPr>
                      <a:r>
                        <a:rPr lang="tr-TR" sz="1200" dirty="0">
                          <a:latin typeface="Times New Roman"/>
                          <a:cs typeface="Batang"/>
                        </a:rPr>
                        <a:t>11.03.2014</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10.000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2,5</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25.000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381923">
                <a:tc>
                  <a:txBody>
                    <a:bodyPr/>
                    <a:lstStyle/>
                    <a:p>
                      <a:pPr marR="36195" indent="-1193800" algn="just">
                        <a:lnSpc>
                          <a:spcPts val="1370"/>
                        </a:lnSpc>
                        <a:spcBef>
                          <a:spcPts val="600"/>
                        </a:spcBef>
                        <a:spcAft>
                          <a:spcPts val="0"/>
                        </a:spcAft>
                      </a:pPr>
                      <a:r>
                        <a:rPr lang="tr-TR" sz="1200" dirty="0">
                          <a:latin typeface="Times New Roman"/>
                          <a:cs typeface="Batang"/>
                        </a:rPr>
                        <a:t>02.07.2014</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8.000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3,0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24.000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381923">
                <a:tc>
                  <a:txBody>
                    <a:bodyPr/>
                    <a:lstStyle/>
                    <a:p>
                      <a:pPr marR="36195" indent="-1193800" algn="just">
                        <a:lnSpc>
                          <a:spcPts val="1370"/>
                        </a:lnSpc>
                        <a:spcBef>
                          <a:spcPts val="600"/>
                        </a:spcBef>
                        <a:spcAft>
                          <a:spcPts val="0"/>
                        </a:spcAft>
                      </a:pPr>
                      <a:r>
                        <a:rPr lang="tr-TR" sz="1200" dirty="0">
                          <a:latin typeface="Times New Roman"/>
                          <a:cs typeface="Batang"/>
                        </a:rPr>
                        <a:t>04.12.2014</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7.000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3,5</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24.500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377760">
                <a:tc>
                  <a:txBody>
                    <a:bodyPr/>
                    <a:lstStyle/>
                    <a:p>
                      <a:pPr marR="36195" indent="-1193800" algn="just">
                        <a:lnSpc>
                          <a:spcPts val="1370"/>
                        </a:lnSpc>
                        <a:spcBef>
                          <a:spcPts val="600"/>
                        </a:spcBef>
                        <a:spcAft>
                          <a:spcPts val="0"/>
                        </a:spcAft>
                      </a:pPr>
                      <a:r>
                        <a:rPr lang="tr-TR" sz="1200" dirty="0">
                          <a:latin typeface="Times New Roman"/>
                          <a:cs typeface="Batang"/>
                        </a:rPr>
                        <a:t>Toplam</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indent="-1193800" algn="just">
                        <a:lnSpc>
                          <a:spcPts val="1370"/>
                        </a:lnSpc>
                        <a:spcBef>
                          <a:spcPts val="600"/>
                        </a:spcBef>
                        <a:spcAft>
                          <a:spcPts val="0"/>
                        </a:spcAft>
                      </a:pP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28.000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algn="just">
                        <a:lnSpc>
                          <a:spcPct val="115000"/>
                        </a:lnSpc>
                        <a:spcBef>
                          <a:spcPts val="600"/>
                        </a:spcBef>
                        <a:spcAft>
                          <a:spcPts val="0"/>
                        </a:spcAft>
                      </a:pP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10,75</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c>
                  <a:txBody>
                    <a:bodyPr/>
                    <a:lstStyle/>
                    <a:p>
                      <a:pPr marR="36195" algn="just">
                        <a:lnSpc>
                          <a:spcPct val="11500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a:lnSpc>
                          <a:spcPct val="115000"/>
                        </a:lnSpc>
                        <a:spcAft>
                          <a:spcPts val="0"/>
                        </a:spcAft>
                      </a:pPr>
                      <a:endParaRPr lang="tr-TR" sz="1200" dirty="0">
                        <a:latin typeface="Times New Roman"/>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355906">
                <a:tc>
                  <a:txBody>
                    <a:bodyPr/>
                    <a:lstStyle/>
                    <a:p>
                      <a:pPr marR="36195" indent="-1193800" algn="just">
                        <a:lnSpc>
                          <a:spcPts val="1370"/>
                        </a:lnSpc>
                        <a:spcBef>
                          <a:spcPts val="600"/>
                        </a:spcBef>
                        <a:spcAft>
                          <a:spcPts val="0"/>
                        </a:spcAft>
                      </a:pPr>
                      <a:r>
                        <a:rPr lang="tr-TR" sz="1200" dirty="0">
                          <a:latin typeface="Times New Roman"/>
                          <a:cs typeface="Batang"/>
                        </a:rPr>
                        <a:t>DSS</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6.000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2,6875</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indent="-1193800" algn="just">
                        <a:lnSpc>
                          <a:spcPts val="1370"/>
                        </a:lnSpc>
                        <a:spcBef>
                          <a:spcPts val="600"/>
                        </a:spcBef>
                        <a:spcAft>
                          <a:spcPts val="0"/>
                        </a:spcAft>
                      </a:pPr>
                      <a:endParaRPr lang="tr-TR" sz="1200" dirty="0">
                        <a:latin typeface="Times New Roman"/>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16.125</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solidFill>
                  </a:tcPr>
                </a:tc>
              </a:tr>
            </a:tbl>
          </a:graphicData>
        </a:graphic>
      </p:graphicFrame>
      <p:sp>
        <p:nvSpPr>
          <p:cNvPr id="86017" name="AutoShape 1"/>
          <p:cNvSpPr>
            <a:spLocks noChangeShapeType="1"/>
          </p:cNvSpPr>
          <p:nvPr/>
        </p:nvSpPr>
        <p:spPr bwMode="auto">
          <a:xfrm flipH="1">
            <a:off x="-33338" y="-28575"/>
            <a:ext cx="22225" cy="24288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dirty="0"/>
          </a:p>
        </p:txBody>
      </p:sp>
      <p:sp>
        <p:nvSpPr>
          <p:cNvPr id="86018" name="Rectangle 2"/>
          <p:cNvSpPr>
            <a:spLocks noChangeArrowheads="1"/>
          </p:cNvSpPr>
          <p:nvPr/>
        </p:nvSpPr>
        <p:spPr bwMode="auto">
          <a:xfrm rot="10800000" flipV="1">
            <a:off x="0" y="3258339"/>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Basit Ortalama Birim Maliyet: 10,75 / 4 = 2,6875</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Dönem sonu stok değeri : 6.000 x 2,6875 = 16.125 TL olacaktır.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 yöntem fiyat değişmelerinin çok küçük olduğu durumlarda sakınca içermeyebilir. Ancak fiyat değişikliklerinin çok fazla olduğu hallerde, bu yöntemin uygulaması gerçek maliyetten uzaklaşma sonucu doğurabilir.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0" y="14762"/>
            <a:ext cx="860444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A</a:t>
            </a: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ğırlıklı Ortalama Maliyet Yöntemi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Ağırlıklı Ortalama Maliyet Yönteminde maliyet, varsa dönem başı mal mevcudu ve dönem içerisinde alınan malların toplam maliyetlerinin toplam mal miktarına bölünmesi ile tespit edilir. Bu yöntem, basit ortalama maliyet yöntemine göre daha sağlıklı sonuçlar verir ve fiyat değişmelerini birim maliyete ve dönem sonu stoklara yansıtır.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2 Tablo"/>
          <p:cNvGraphicFramePr>
            <a:graphicFrameLocks noGrp="1"/>
          </p:cNvGraphicFramePr>
          <p:nvPr>
            <p:extLst>
              <p:ext uri="{D42A27DB-BD31-4B8C-83A1-F6EECF244321}">
                <p14:modId xmlns:p14="http://schemas.microsoft.com/office/powerpoint/2010/main" val="185562791"/>
              </p:ext>
            </p:extLst>
          </p:nvPr>
        </p:nvGraphicFramePr>
        <p:xfrm>
          <a:off x="323530" y="1700808"/>
          <a:ext cx="8136903" cy="3312367"/>
        </p:xfrm>
        <a:graphic>
          <a:graphicData uri="http://schemas.openxmlformats.org/drawingml/2006/table">
            <a:tbl>
              <a:tblPr/>
              <a:tblGrid>
                <a:gridCol w="2995398"/>
                <a:gridCol w="1999678"/>
                <a:gridCol w="1739765"/>
                <a:gridCol w="1402062"/>
              </a:tblGrid>
              <a:tr h="310569">
                <a:tc>
                  <a:txBody>
                    <a:bodyPr/>
                    <a:lstStyle/>
                    <a:p>
                      <a:pPr marR="36195" algn="just">
                        <a:lnSpc>
                          <a:spcPct val="115000"/>
                        </a:lnSpc>
                        <a:spcBef>
                          <a:spcPts val="600"/>
                        </a:spcBef>
                        <a:spcAft>
                          <a:spcPts val="0"/>
                        </a:spcAft>
                      </a:pPr>
                      <a:r>
                        <a:rPr lang="tr-TR" sz="1200" b="1" dirty="0">
                          <a:latin typeface="Times New Roman"/>
                          <a:cs typeface="Batang"/>
                        </a:rPr>
                        <a:t>Alış Tarihi</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Miktarı</a:t>
                      </a:r>
                      <a:endParaRPr lang="tr-TR" sz="12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Bir. Fivat</a:t>
                      </a:r>
                      <a:endParaRPr lang="tr-TR" sz="12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Tutarı (TL)</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r>
              <a:tr h="343375">
                <a:tc>
                  <a:txBody>
                    <a:bodyPr/>
                    <a:lstStyle/>
                    <a:p>
                      <a:pPr marR="36195" indent="-1193800" algn="just">
                        <a:lnSpc>
                          <a:spcPts val="1370"/>
                        </a:lnSpc>
                        <a:spcBef>
                          <a:spcPts val="600"/>
                        </a:spcBef>
                        <a:spcAft>
                          <a:spcPts val="0"/>
                        </a:spcAft>
                      </a:pPr>
                      <a:r>
                        <a:rPr lang="tr-TR" sz="1200" dirty="0">
                          <a:latin typeface="Times New Roman"/>
                          <a:cs typeface="Batang"/>
                        </a:rPr>
                        <a:t>DBS</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3.000</a:t>
                      </a:r>
                      <a:endParaRPr lang="tr-TR" sz="12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1,75</a:t>
                      </a:r>
                      <a:endParaRPr lang="tr-TR" sz="1200" dirty="0">
                        <a:latin typeface="Batang"/>
                        <a:cs typeface="Batang"/>
                      </a:endParaRPr>
                    </a:p>
                  </a:txBody>
                  <a:tcPr marL="6350" marR="6350" marT="0" marB="0">
                    <a:lnL>
                      <a:noFill/>
                    </a:lnL>
                    <a:lnR>
                      <a:noFill/>
                    </a:lnR>
                    <a:lnT w="12700" cap="flat" cmpd="sng" algn="ctr">
                      <a:solidFill>
                        <a:srgbClr val="000000"/>
                      </a:solidFill>
                      <a:prstDash val="solid"/>
                      <a:round/>
                      <a:headEnd type="none" w="med" len="med"/>
                      <a:tailEnd type="none" w="med" len="med"/>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5.250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solidFill>
                  </a:tcPr>
                </a:tc>
              </a:tr>
              <a:tr h="348842">
                <a:tc>
                  <a:txBody>
                    <a:bodyPr/>
                    <a:lstStyle/>
                    <a:p>
                      <a:pPr marR="36195" indent="-1193800" algn="just">
                        <a:lnSpc>
                          <a:spcPts val="1370"/>
                        </a:lnSpc>
                        <a:spcBef>
                          <a:spcPts val="600"/>
                        </a:spcBef>
                        <a:spcAft>
                          <a:spcPts val="0"/>
                        </a:spcAft>
                      </a:pPr>
                      <a:r>
                        <a:rPr lang="tr-TR" sz="1200" dirty="0">
                          <a:latin typeface="Times New Roman"/>
                          <a:cs typeface="Batang"/>
                        </a:rPr>
                        <a:t>11.03.2014</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10.000</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2,5</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25.000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354311">
                <a:tc>
                  <a:txBody>
                    <a:bodyPr/>
                    <a:lstStyle/>
                    <a:p>
                      <a:pPr marR="36195" indent="-1193800" algn="just">
                        <a:lnSpc>
                          <a:spcPts val="1370"/>
                        </a:lnSpc>
                        <a:spcBef>
                          <a:spcPts val="600"/>
                        </a:spcBef>
                        <a:spcAft>
                          <a:spcPts val="0"/>
                        </a:spcAft>
                      </a:pPr>
                      <a:r>
                        <a:rPr lang="tr-TR" sz="1200" dirty="0">
                          <a:latin typeface="Times New Roman"/>
                          <a:cs typeface="Batang"/>
                        </a:rPr>
                        <a:t>02.07.2014</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8.000</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3</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24.000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354311">
                <a:tc>
                  <a:txBody>
                    <a:bodyPr/>
                    <a:lstStyle/>
                    <a:p>
                      <a:pPr marR="36195" indent="-1193800" algn="just">
                        <a:lnSpc>
                          <a:spcPts val="1370"/>
                        </a:lnSpc>
                        <a:spcBef>
                          <a:spcPts val="600"/>
                        </a:spcBef>
                        <a:spcAft>
                          <a:spcPts val="0"/>
                        </a:spcAft>
                      </a:pPr>
                      <a:r>
                        <a:rPr lang="tr-TR" sz="1200" dirty="0">
                          <a:latin typeface="Times New Roman"/>
                          <a:cs typeface="Batang"/>
                        </a:rPr>
                        <a:t>04.12.2014</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7.000</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3,5</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24.500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365246">
                <a:tc>
                  <a:txBody>
                    <a:bodyPr/>
                    <a:lstStyle/>
                    <a:p>
                      <a:pPr marR="36195" algn="just">
                        <a:lnSpc>
                          <a:spcPct val="115000"/>
                        </a:lnSpc>
                        <a:spcBef>
                          <a:spcPts val="600"/>
                        </a:spcBef>
                        <a:spcAft>
                          <a:spcPts val="0"/>
                        </a:spcAft>
                      </a:pPr>
                      <a:r>
                        <a:rPr lang="tr-TR" sz="1200" b="1" dirty="0">
                          <a:latin typeface="Times New Roman"/>
                          <a:cs typeface="Batang"/>
                        </a:rPr>
                        <a:t>Toplam</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28.000</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algn="just">
                        <a:lnSpc>
                          <a:spcPct val="115000"/>
                        </a:lnSpc>
                        <a:spcBef>
                          <a:spcPts val="600"/>
                        </a:spcBef>
                        <a:spcAft>
                          <a:spcPts val="0"/>
                        </a:spcAft>
                      </a:pPr>
                      <a:endParaRPr lang="tr-TR" sz="1200" dirty="0">
                        <a:latin typeface="Calibri"/>
                        <a:ea typeface="Calibri"/>
                        <a:cs typeface="Times New Roman"/>
                      </a:endParaRPr>
                    </a:p>
                  </a:txBody>
                  <a:tcPr marL="6350" marR="6350" marT="0" marB="0">
                    <a:lnL>
                      <a:noFill/>
                    </a:lnL>
                    <a:lnR>
                      <a:noFill/>
                    </a:lnR>
                    <a:lnT>
                      <a:noFill/>
                    </a:lnT>
                    <a:lnB>
                      <a:noFill/>
                    </a:lnB>
                    <a:solidFill>
                      <a:schemeClr val="bg2"/>
                    </a:solidFill>
                  </a:tcPr>
                </a:tc>
                <a:tc>
                  <a:txBody>
                    <a:bodyPr/>
                    <a:lstStyle/>
                    <a:p>
                      <a:pPr marR="36195" algn="just">
                        <a:lnSpc>
                          <a:spcPct val="115000"/>
                        </a:lnSpc>
                        <a:spcBef>
                          <a:spcPts val="600"/>
                        </a:spcBef>
                        <a:spcAft>
                          <a:spcPts val="0"/>
                        </a:spcAft>
                      </a:pPr>
                      <a:r>
                        <a:rPr lang="tr-TR" sz="1200" b="1" dirty="0">
                          <a:latin typeface="Times New Roman"/>
                          <a:cs typeface="Batang"/>
                        </a:rPr>
                        <a:t>78.750</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435233">
                <a:tc>
                  <a:txBody>
                    <a:bodyPr/>
                    <a:lstStyle/>
                    <a:p>
                      <a:pPr marR="36195" indent="-1193800" algn="just">
                        <a:lnSpc>
                          <a:spcPts val="1370"/>
                        </a:lnSpc>
                        <a:spcBef>
                          <a:spcPts val="600"/>
                        </a:spcBef>
                        <a:spcAft>
                          <a:spcPts val="0"/>
                        </a:spcAft>
                      </a:pPr>
                      <a:r>
                        <a:rPr lang="tr-TR" sz="1200" dirty="0">
                          <a:latin typeface="Times New Roman"/>
                          <a:cs typeface="Batang"/>
                        </a:rPr>
                        <a:t>DSS</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6.000</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2,8125</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16.875</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462573">
                <a:tc>
                  <a:txBody>
                    <a:bodyPr/>
                    <a:lstStyle/>
                    <a:p>
                      <a:pPr marR="36195" indent="-1193800" algn="just">
                        <a:lnSpc>
                          <a:spcPts val="1370"/>
                        </a:lnSpc>
                        <a:spcBef>
                          <a:spcPts val="600"/>
                        </a:spcBef>
                        <a:spcAft>
                          <a:spcPts val="0"/>
                        </a:spcAft>
                      </a:pPr>
                      <a:r>
                        <a:rPr lang="tr-TR" sz="1200" dirty="0">
                          <a:latin typeface="Times New Roman"/>
                          <a:cs typeface="Batang"/>
                        </a:rPr>
                        <a:t>Ağırlıklı Ortalama Birim Maliyet</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 78.750 / 28.000</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 2,8125 TL</a:t>
                      </a:r>
                      <a:endParaRPr lang="tr-TR" sz="1200" dirty="0">
                        <a:latin typeface="Batang"/>
                        <a:cs typeface="Batang"/>
                      </a:endParaRPr>
                    </a:p>
                  </a:txBody>
                  <a:tcPr marL="6350" marR="6350" marT="0" marB="0">
                    <a:lnL>
                      <a:noFill/>
                    </a:lnL>
                    <a:lnR>
                      <a:noFill/>
                    </a:lnR>
                    <a:lnT>
                      <a:noFill/>
                    </a:lnT>
                    <a:lnB>
                      <a:noFill/>
                    </a:lnB>
                    <a:solidFill>
                      <a:schemeClr val="bg2"/>
                    </a:solidFill>
                  </a:tcPr>
                </a:tc>
                <a:tc>
                  <a:txBody>
                    <a:bodyPr/>
                    <a:lstStyle/>
                    <a:p>
                      <a:pPr marR="36195" algn="just">
                        <a:lnSpc>
                          <a:spcPct val="115000"/>
                        </a:lnSpc>
                        <a:spcBef>
                          <a:spcPts val="600"/>
                        </a:spcBef>
                        <a:spcAft>
                          <a:spcPts val="0"/>
                        </a:spcAft>
                      </a:pPr>
                      <a:endParaRPr lang="tr-TR" sz="1200" dirty="0">
                        <a:latin typeface="Times New Roman"/>
                        <a:ea typeface="Calibri"/>
                        <a:cs typeface="Times New Roman"/>
                      </a:endParaRPr>
                    </a:p>
                  </a:txBody>
                  <a:tcPr marL="6350" marR="6350" marT="0" marB="0">
                    <a:lnL>
                      <a:noFill/>
                    </a:lnL>
                    <a:lnR w="12700" cap="flat" cmpd="sng" algn="ctr">
                      <a:solidFill>
                        <a:srgbClr val="000000"/>
                      </a:solidFill>
                      <a:prstDash val="solid"/>
                      <a:round/>
                      <a:headEnd type="none" w="med" len="med"/>
                      <a:tailEnd type="none" w="med" len="med"/>
                    </a:lnR>
                    <a:lnT>
                      <a:noFill/>
                    </a:lnT>
                    <a:lnB>
                      <a:noFill/>
                    </a:lnB>
                    <a:solidFill>
                      <a:schemeClr val="bg2"/>
                    </a:solidFill>
                  </a:tcPr>
                </a:tc>
              </a:tr>
              <a:tr h="337907">
                <a:tc>
                  <a:txBody>
                    <a:bodyPr/>
                    <a:lstStyle/>
                    <a:p>
                      <a:pPr marR="36195" indent="-1193800" algn="just">
                        <a:lnSpc>
                          <a:spcPts val="1370"/>
                        </a:lnSpc>
                        <a:spcBef>
                          <a:spcPts val="600"/>
                        </a:spcBef>
                        <a:spcAft>
                          <a:spcPts val="0"/>
                        </a:spcAft>
                      </a:pPr>
                      <a:r>
                        <a:rPr lang="tr-TR" sz="1200" dirty="0">
                          <a:latin typeface="Times New Roman"/>
                          <a:cs typeface="Batang"/>
                        </a:rPr>
                        <a:t>Dönem Sonu Stok Değeri</a:t>
                      </a:r>
                      <a:endParaRPr lang="tr-TR" sz="1200" dirty="0">
                        <a:latin typeface="Batang"/>
                        <a:cs typeface="Batang"/>
                      </a:endParaRPr>
                    </a:p>
                  </a:txBody>
                  <a:tcPr marL="6350" marR="635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R="36195" indent="-1193800" algn="just">
                        <a:lnSpc>
                          <a:spcPts val="1370"/>
                        </a:lnSpc>
                        <a:spcBef>
                          <a:spcPts val="600"/>
                        </a:spcBef>
                        <a:spcAft>
                          <a:spcPts val="0"/>
                        </a:spcAft>
                      </a:pPr>
                      <a:r>
                        <a:rPr lang="tr-TR" sz="1200" dirty="0">
                          <a:latin typeface="Times New Roman"/>
                          <a:cs typeface="Batang"/>
                        </a:rPr>
                        <a:t>: 6.000 x 2,8125</a:t>
                      </a:r>
                      <a:endParaRPr lang="tr-TR" sz="1200" dirty="0">
                        <a:latin typeface="Batang"/>
                        <a:cs typeface="Batang"/>
                      </a:endParaRPr>
                    </a:p>
                  </a:txBody>
                  <a:tcPr marL="6350" marR="6350" marT="0" marB="0">
                    <a:lnL>
                      <a:noFill/>
                    </a:lnL>
                    <a:lnR>
                      <a:noFill/>
                    </a:lnR>
                    <a:lnT>
                      <a:noFill/>
                    </a:lnT>
                    <a:lnB w="12700" cap="flat" cmpd="sng" algn="ctr">
                      <a:solidFill>
                        <a:srgbClr val="000000"/>
                      </a:solidFill>
                      <a:prstDash val="solid"/>
                      <a:round/>
                      <a:headEnd type="none" w="med" len="med"/>
                      <a:tailEnd type="none" w="med" len="med"/>
                    </a:lnB>
                    <a:solidFill>
                      <a:schemeClr val="bg2"/>
                    </a:solidFill>
                  </a:tcPr>
                </a:tc>
                <a:tc gridSpan="2">
                  <a:txBody>
                    <a:bodyPr/>
                    <a:lstStyle/>
                    <a:p>
                      <a:pPr marR="36195" indent="-1193800" algn="just">
                        <a:lnSpc>
                          <a:spcPts val="1370"/>
                        </a:lnSpc>
                        <a:spcBef>
                          <a:spcPts val="600"/>
                        </a:spcBef>
                        <a:spcAft>
                          <a:spcPts val="0"/>
                        </a:spcAft>
                      </a:pPr>
                      <a:r>
                        <a:rPr lang="tr-TR" sz="1200" dirty="0">
                          <a:latin typeface="Times New Roman"/>
                          <a:cs typeface="Batang"/>
                        </a:rPr>
                        <a:t>= 16.875 TL olacaktır.</a:t>
                      </a:r>
                      <a:endParaRPr lang="tr-TR" sz="1200" dirty="0">
                        <a:latin typeface="Batang"/>
                        <a:cs typeface="Batang"/>
                      </a:endParaRPr>
                    </a:p>
                  </a:txBody>
                  <a:tcPr marL="6350" marR="635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solidFill>
                  </a:tcPr>
                </a:tc>
                <a:tc hMerge="1">
                  <a:txBody>
                    <a:bodyPr/>
                    <a:lstStyle/>
                    <a:p>
                      <a:endParaRPr lang="tr-TR"/>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1553190"/>
            <a:ext cx="8208912" cy="3298339"/>
          </a:xfrm>
          <a:prstGeom prst="rect">
            <a:avLst/>
          </a:prstGeom>
        </p:spPr>
        <p:txBody>
          <a:bodyPr wrap="square">
            <a:spAutoFit/>
          </a:bodyPr>
          <a:lstStyle/>
          <a:p>
            <a:pPr marR="36195" indent="-571500" algn="just">
              <a:lnSpc>
                <a:spcPts val="1825"/>
              </a:lnSpc>
              <a:spcBef>
                <a:spcPts val="600"/>
              </a:spcBef>
              <a:spcAft>
                <a:spcPts val="0"/>
              </a:spcAft>
            </a:pPr>
            <a:r>
              <a:rPr lang="tr-TR" sz="2000" b="1" dirty="0" smtClean="0">
                <a:latin typeface="Times New Roman" pitchFamily="18" charset="0"/>
                <a:cs typeface="Times New Roman" pitchFamily="18" charset="0"/>
              </a:rPr>
              <a:t>Hareketli Ağırlıklı Ortalama Maliyet Yöntemi</a:t>
            </a:r>
            <a:endParaRPr lang="tr-TR" sz="20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Hareketli Ağırlıklı Ortalama Maliyet Yönteminde her yeni alış, satış ve üretime verilişte stokta bulunan mal, ilk madde ve malzemenin ortalama birim maliyeti hesaplanarak çıkışlar bu maliyetlerle değerlenir. Bu yöntemi uygulayabilmek için işletmelerin kayıtlarını sürekli envanter yöntemine göre oluşturmaları gereke­cektir. Ayrıca, hareketli ağırlıklı ortalama maliyet yöntemi fiyat hareketlerinin stok değerleri üzerindeki etki­sinin daha az olmasını sağlar.</a:t>
            </a:r>
          </a:p>
          <a:p>
            <a:pPr marR="36195" indent="-1193800" algn="just">
              <a:lnSpc>
                <a:spcPts val="1370"/>
              </a:lnSpc>
              <a:spcBef>
                <a:spcPts val="600"/>
              </a:spcBef>
            </a:pPr>
            <a:endParaRPr lang="tr-TR" dirty="0" smtClean="0">
              <a:latin typeface="Times New Roman" pitchFamily="18" charset="0"/>
              <a:cs typeface="Times New Roman" pitchFamily="18" charset="0"/>
            </a:endParaRPr>
          </a:p>
          <a:p>
            <a:pPr marR="36195" indent="-1193800" algn="just">
              <a:lnSpc>
                <a:spcPts val="1370"/>
              </a:lnSpc>
              <a:spcBef>
                <a:spcPts val="600"/>
              </a:spcBef>
            </a:pPr>
            <a:r>
              <a:rPr lang="tr-TR" sz="1600" dirty="0" smtClean="0">
                <a:latin typeface="Times New Roman" pitchFamily="18" charset="0"/>
                <a:cs typeface="Times New Roman" pitchFamily="18" charset="0"/>
              </a:rPr>
              <a:t>Yukarıdaki tabloda görüldüğü  üzere, her yeni mal alımı stoktaki mallara ilave edilmekte, toplam mal stoku adeta harmanlanarak ortalama maliyet yeniden hesaplanmaktadır. 10 Mart tarihinde 150 birim mal 2.000 TL'den satın alınmaktadır. 10 Mart itibariyle işletme stokunda dönem başından gelenle birlikte 200 birim mal bulunmaktadır. Bu mallar için toplam 390.000 TL ödenmiştir. Dolayısıyla, stoktaki malların birim fiyatı 1.950 TL'ye gelmektedir.</a:t>
            </a:r>
          </a:p>
          <a:p>
            <a:pPr marR="36195" indent="-1193800" algn="just">
              <a:lnSpc>
                <a:spcPts val="1370"/>
              </a:lnSpc>
              <a:spcBef>
                <a:spcPts val="600"/>
              </a:spcBef>
            </a:pPr>
            <a:endParaRPr lang="tr-TR" sz="1000" dirty="0" smtClean="0"/>
          </a:p>
          <a:p>
            <a:pPr marR="36195" indent="-1193800" algn="just">
              <a:lnSpc>
                <a:spcPts val="1370"/>
              </a:lnSpc>
              <a:spcBef>
                <a:spcPts val="600"/>
              </a:spcBef>
              <a:spcAft>
                <a:spcPts val="0"/>
              </a:spcAft>
            </a:pPr>
            <a:endParaRPr lang="tr-TR" sz="1000" dirty="0" smtClean="0">
              <a:latin typeface="Batang"/>
              <a:cs typeface="Batang"/>
            </a:endParaRPr>
          </a:p>
          <a:p>
            <a:pPr marR="36195" indent="-1193800" algn="just">
              <a:lnSpc>
                <a:spcPts val="1370"/>
              </a:lnSpc>
              <a:spcBef>
                <a:spcPts val="600"/>
              </a:spcBef>
              <a:spcAft>
                <a:spcPts val="0"/>
              </a:spcAft>
            </a:pPr>
            <a:r>
              <a:rPr lang="tr-TR" sz="1000" dirty="0" smtClean="0">
                <a:latin typeface="Times New Roman"/>
                <a:cs typeface="Batang"/>
              </a:rPr>
              <a:t> </a:t>
            </a:r>
            <a:endParaRPr lang="tr-TR" sz="1000" dirty="0">
              <a:latin typeface="Batang"/>
              <a:cs typeface="Batang"/>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548681"/>
            <a:ext cx="8964488" cy="5893921"/>
          </a:xfrm>
          <a:prstGeom prst="rect">
            <a:avLst/>
          </a:prstGeom>
        </p:spPr>
        <p:txBody>
          <a:bodyPr wrap="square">
            <a:spAutoFit/>
          </a:bodyPr>
          <a:lstStyle/>
          <a:p>
            <a:pPr marR="36195" indent="-571500" algn="just">
              <a:lnSpc>
                <a:spcPts val="1825"/>
              </a:lnSpc>
              <a:spcBef>
                <a:spcPts val="600"/>
              </a:spcBef>
              <a:spcAft>
                <a:spcPts val="0"/>
              </a:spcAft>
            </a:pPr>
            <a:r>
              <a:rPr lang="tr-TR" sz="1600" b="1" dirty="0" smtClean="0">
                <a:latin typeface="Times New Roman" pitchFamily="18" charset="0"/>
                <a:cs typeface="Times New Roman" pitchFamily="18" charset="0"/>
              </a:rPr>
              <a:t>Ortalama Fiyat Esası</a:t>
            </a:r>
            <a:endParaRPr lang="tr-TR" sz="1600" dirty="0" smtClean="0">
              <a:latin typeface="Times New Roman" pitchFamily="18" charset="0"/>
              <a:cs typeface="Times New Roman" pitchFamily="18" charset="0"/>
            </a:endParaRPr>
          </a:p>
          <a:p>
            <a:pPr marR="36195" indent="-571500" algn="just">
              <a:lnSpc>
                <a:spcPts val="1825"/>
              </a:lnSpc>
              <a:spcBef>
                <a:spcPts val="600"/>
              </a:spcBef>
              <a:spcAft>
                <a:spcPts val="0"/>
              </a:spcAft>
            </a:pPr>
            <a:r>
              <a:rPr lang="tr-TR" sz="1600" dirty="0" smtClean="0">
                <a:latin typeface="Times New Roman" pitchFamily="18" charset="0"/>
                <a:cs typeface="Times New Roman" pitchFamily="18" charset="0"/>
              </a:rPr>
              <a:t> Ortalama fiyat esası, VUK'un 267'nci maddesinde birinci sıra olarak aşağıdaki gibi tanımlanmıştır:</a:t>
            </a:r>
          </a:p>
          <a:p>
            <a:pPr algn="just"/>
            <a:r>
              <a:rPr lang="tr-TR" sz="1600" dirty="0" smtClean="0">
                <a:latin typeface="Times New Roman" pitchFamily="18" charset="0"/>
                <a:ea typeface="Calibri"/>
                <a:cs typeface="Times New Roman" pitchFamily="18" charset="0"/>
              </a:rPr>
              <a:t>"Birinci sıra: (ortalama fiyat esası) Aynı cins ve nevideki mallardan sıra ile değerlemenin yapılacağı   ayda veya bir evvelki  ayda veya bir daha evvelki aylarda satış yapılmışsa, emsal bedeli bu satışların miktar ve tutarına göre mükellef tarafından çıkarılacak olan "ortalama satış fiyatı" ile hesaplanır. Bu esasın uygulanması için, aylık satış miktarının, emsal bedeli tayin olunacak her bir malın miktarına nazaran % 25'ten az olmaması şarttır.</a:t>
            </a:r>
            <a:r>
              <a:rPr lang="tr-TR" sz="1600" dirty="0" smtClean="0">
                <a:latin typeface="Times New Roman" pitchFamily="18" charset="0"/>
                <a:cs typeface="Times New Roman" pitchFamily="18" charset="0"/>
              </a:rPr>
              <a:t> Bu usulde değerleme, esas itibariyle mükellef tarafından kendi defter ve belgele­rindeki satışlara göre yapılmakta olup, yapılan satışların değerleme konusu yapılacak malla aynı cins ve neviden olması gerekir. Aynı neviden olmakla birlikte, kalitesi aynı olmayan veya işletme sahibinin fiyat farklılaştırmasına gittiği ürünlerde bu usul uygulanamaz. Ayrıca, bu yolla değerleme yapılacağı zaman, aynı cins ve nevideki malların önce değerlemenin yapılacağı aydaki satış miktarına bakılmalıdır.</a:t>
            </a:r>
            <a:r>
              <a:rPr lang="tr-TR" sz="1600" b="1" dirty="0" smtClean="0">
                <a:latin typeface="Times New Roman" pitchFamily="18" charset="0"/>
                <a:cs typeface="Times New Roman" pitchFamily="18" charset="0"/>
              </a:rPr>
              <a:t> </a:t>
            </a:r>
          </a:p>
          <a:p>
            <a:pPr algn="just"/>
            <a:endParaRPr lang="tr-TR" sz="1600" b="1" dirty="0" smtClean="0">
              <a:latin typeface="Times New Roman" pitchFamily="18" charset="0"/>
              <a:cs typeface="Times New Roman" pitchFamily="18" charset="0"/>
            </a:endParaRPr>
          </a:p>
          <a:p>
            <a:pPr algn="just"/>
            <a:r>
              <a:rPr lang="tr-TR" sz="1600" b="1" dirty="0" smtClean="0">
                <a:latin typeface="Times New Roman" pitchFamily="18" charset="0"/>
                <a:cs typeface="Times New Roman" pitchFamily="18" charset="0"/>
              </a:rPr>
              <a:t>Maliyet Bedeli Esası</a:t>
            </a:r>
            <a:endParaRPr lang="tr-TR" sz="1600" dirty="0" smtClean="0">
              <a:latin typeface="Times New Roman" pitchFamily="18" charset="0"/>
              <a:cs typeface="Times New Roman" pitchFamily="18" charset="0"/>
            </a:endParaRPr>
          </a:p>
          <a:p>
            <a:pPr algn="just"/>
            <a:r>
              <a:rPr lang="tr-TR" sz="1600" b="1" dirty="0" smtClean="0">
                <a:latin typeface="Times New Roman" pitchFamily="18" charset="0"/>
                <a:cs typeface="Times New Roman" pitchFamily="18" charset="0"/>
              </a:rPr>
              <a:t> </a:t>
            </a:r>
            <a:endParaRPr lang="tr-TR" sz="1600" dirty="0" smtClean="0">
              <a:latin typeface="Times New Roman" pitchFamily="18" charset="0"/>
              <a:cs typeface="Times New Roman" pitchFamily="18" charset="0"/>
            </a:endParaRPr>
          </a:p>
          <a:p>
            <a:pPr algn="just"/>
            <a:r>
              <a:rPr lang="tr-TR" sz="1600" dirty="0" smtClean="0">
                <a:latin typeface="Times New Roman" pitchFamily="18" charset="0"/>
                <a:cs typeface="Times New Roman" pitchFamily="18" charset="0"/>
              </a:rPr>
              <a:t>"İkinci sıra: (maliyet bedeli esası) Emsal bedeli belli edilecek malın, maliyet bedeli bilinir veya çıkarıl­ması mümkün olursa, bu takdirde mükellef bu maliyet bedeline, toptan satışlar için % 5, perakende satış- ' lar için % 10 ilave etmek suretiyle emsal bedelini bizzat belli eder."</a:t>
            </a:r>
          </a:p>
          <a:p>
            <a:pPr algn="just"/>
            <a:r>
              <a:rPr lang="tr-TR" sz="1600" dirty="0" smtClean="0">
                <a:latin typeface="Times New Roman" pitchFamily="18" charset="0"/>
                <a:cs typeface="Times New Roman" pitchFamily="18" charset="0"/>
              </a:rPr>
              <a:t>Bu usulde hesaplama, mükellef tarafından defter ve belgelere dayanılarak, değerleme konusu yapı­lacak malın maliyet bedelinin bilinmesi veya çıkarılmasının mümkün olduğu hallerde yapılır</a:t>
            </a:r>
          </a:p>
          <a:p>
            <a:pPr algn="just"/>
            <a:r>
              <a:rPr lang="tr-TR" sz="1600" dirty="0" smtClean="0">
                <a:latin typeface="Times New Roman" pitchFamily="18" charset="0"/>
                <a:cs typeface="Times New Roman" pitchFamily="18" charset="0"/>
              </a:rPr>
              <a:t> </a:t>
            </a:r>
          </a:p>
          <a:p>
            <a:endParaRPr lang="tr-TR" dirty="0" smtClean="0"/>
          </a:p>
          <a:p>
            <a:r>
              <a:rPr lang="tr-TR" b="1"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1935372"/>
            <a:ext cx="9144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İlk Giren İlk Çıkar (FIFO) Yöntemi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FİFO yönteminde satılan veya imalata verilen malların işletmeye ilk giren mallardan olduğu varsayılır. Malların çıkışının takvim olarak önce alınandan başlandığı ve sıranın buna göre devam ettiği düşünülür. Dönem sonu geldiğinde işletmede stok olarak kalan emtia, tarih olarak en son işletmeye giren mallardır. Stok maliyeti de doğal olarak en son işletmeye alınan malların maliyetlerine göre yapılır.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Dönem sonundaki stokların en son giren mallardan olması nedeniyle enflasyona bağlı olarak stok bedeli yüksek gözükecek ve satılan ya da üretime sevk edilen malın maliyeti ise düşük olacaktır.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 yöntem zamana bağlı olarak bozulma, zayi olma, erime gibi nedenlerle değer kaybedebilen emtia konusunda faaliyet gösteren işletmelerde yaygın kullanım alanı bulabilmektedir.</a:t>
            </a:r>
          </a:p>
          <a:p>
            <a:r>
              <a:rPr lang="tr-TR" dirty="0" smtClean="0"/>
              <a:t/>
            </a:r>
            <a:br>
              <a:rPr lang="tr-TR" dirty="0" smtClean="0"/>
            </a:br>
            <a:endParaRPr lang="tr-TR"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889844"/>
            <a:ext cx="7992888" cy="4247317"/>
          </a:xfrm>
          <a:prstGeom prst="rect">
            <a:avLst/>
          </a:prstGeom>
        </p:spPr>
        <p:txBody>
          <a:bodyPr wrap="square">
            <a:spAutoFit/>
          </a:bodyPr>
          <a:lstStyle/>
          <a:p>
            <a:r>
              <a:rPr lang="tr-TR" b="1" dirty="0" smtClean="0"/>
              <a:t>Örnek:</a:t>
            </a:r>
            <a:endParaRPr lang="tr-TR" dirty="0" smtClean="0"/>
          </a:p>
          <a:p>
            <a:r>
              <a:rPr lang="tr-TR" dirty="0" smtClean="0"/>
              <a:t> Bir malın alış tarihleri, miktarları ve alış fiyatları aşağıdaki gibidir.</a:t>
            </a:r>
          </a:p>
          <a:p>
            <a:r>
              <a:rPr lang="tr-TR" dirty="0" smtClean="0"/>
              <a:t>05 Ocak 2009, 20 adet malın tanesi 600 TL</a:t>
            </a:r>
            <a:br>
              <a:rPr lang="tr-TR" dirty="0" smtClean="0"/>
            </a:br>
            <a:r>
              <a:rPr lang="tr-TR" dirty="0" smtClean="0"/>
              <a:t>10 Ocak 2009, 15 adet malın tanesi 800 TL</a:t>
            </a:r>
            <a:br>
              <a:rPr lang="tr-TR" dirty="0" smtClean="0"/>
            </a:br>
            <a:r>
              <a:rPr lang="tr-TR" dirty="0" smtClean="0"/>
              <a:t>15 Ocak 2009, 40 adet malın tanesi 500 TL</a:t>
            </a:r>
          </a:p>
          <a:p>
            <a:r>
              <a:rPr lang="tr-TR" dirty="0" smtClean="0"/>
              <a:t>Fifo maliyet yöntemine göre işletme 30 adet malı tanesi 700 TL den satarsa malın kar veya zarar ne olur?</a:t>
            </a:r>
          </a:p>
          <a:p>
            <a:r>
              <a:rPr lang="tr-TR" dirty="0" smtClean="0"/>
              <a:t>İlk önce 20 adet malı ilk stoğa giren mallardan satmamız gerekir:</a:t>
            </a:r>
          </a:p>
          <a:p>
            <a:r>
              <a:rPr lang="tr-TR" dirty="0" smtClean="0"/>
              <a:t>Kar veya zarar için satış fiyatı ile maliyet karşılaştırılır:</a:t>
            </a:r>
          </a:p>
          <a:p>
            <a:r>
              <a:rPr lang="tr-TR" dirty="0" smtClean="0"/>
              <a:t>20 adet x (700-600) =</a:t>
            </a:r>
            <a:br>
              <a:rPr lang="tr-TR" dirty="0" smtClean="0"/>
            </a:br>
            <a:r>
              <a:rPr lang="tr-TR" b="1" dirty="0" smtClean="0"/>
              <a:t>20 adet x 100 TL = 2.000 TL Kar</a:t>
            </a:r>
            <a:endParaRPr lang="tr-TR" dirty="0" smtClean="0"/>
          </a:p>
          <a:p>
            <a:r>
              <a:rPr lang="tr-TR" dirty="0" smtClean="0"/>
              <a:t>Daha sonra satmamız gereken 10 adet malı ikinci olarak stoğa giren mallardan satarız:</a:t>
            </a:r>
          </a:p>
          <a:p>
            <a:r>
              <a:rPr lang="tr-TR" dirty="0" smtClean="0"/>
              <a:t>10 adet x (700-800) =</a:t>
            </a:r>
            <a:r>
              <a:rPr lang="tr-TR" b="1" dirty="0" smtClean="0"/>
              <a:t> </a:t>
            </a:r>
          </a:p>
          <a:p>
            <a:r>
              <a:rPr lang="tr-TR" b="1" dirty="0" smtClean="0"/>
              <a:t>10 adet x 100 = 1.000 TL Zarar</a:t>
            </a:r>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590822"/>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Son Giren İlk Çıkar(LİFO) Yöntemi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 metod üretime verilen veya satılan maddelerin en son partilerden olduğu, dolayısıyla stokta kalan malların da ilk önce satın alınan mallardan olduğu varsayımına dayanmaktadır. Buna göre dönem sonu envanter işlemlerinde stoktaki mallar en eski, satın alma veya imalat maliyetiyle değerlenecektir. Böylelikle enflasyonun yüksek olduğu dönemlerde, dönem sonundaki stoklardan satılan mal/mamul maliyetine daha fazla pay verilerek dönem karı azaltılmış olmaktadır.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LİFO yönteminin, 01.01.1996 tarihinden itibaren emtia stok değerlemesinde kullanılabileceği 4008 sayılı Kanun'la VUK'un 274'üncü maddesinde yapılan değişiklikle kabul edilmiş; ancak bu düzen­leme 5024 sayılı Kanun'la 01.01.2004 tarihinden itibaren yürürlükten kaldırılmıştır. Bu nedenle stok değerlemede bu tarihten itibaren LİFO yönteminin kullanımına izin verilmez.</a:t>
            </a:r>
          </a:p>
          <a:p>
            <a:pPr marL="0" marR="0" lvl="0" indent="0" algn="just" defTabSz="914400" rtl="0" eaLnBrk="0" fontAlgn="base" latinLnBrk="0" hangingPunct="0">
              <a:lnSpc>
                <a:spcPct val="100000"/>
              </a:lnSpc>
              <a:spcBef>
                <a:spcPct val="0"/>
              </a:spcBef>
              <a:spcAft>
                <a:spcPct val="0"/>
              </a:spcAft>
              <a:buClrTx/>
              <a:buSzTx/>
              <a:buFontTx/>
              <a:buNone/>
              <a:tabLst/>
            </a:pPr>
            <a:endParaRPr lang="tr-TR" dirty="0" smtClean="0">
              <a:latin typeface="Times New Roman" pitchFamily="18" charset="0"/>
              <a:cs typeface="Times New Roman" pitchFamily="18" charset="0"/>
            </a:endParaRPr>
          </a:p>
          <a:p>
            <a:pPr algn="just"/>
            <a:r>
              <a:rPr lang="tr-TR" b="1" dirty="0" smtClean="0"/>
              <a:t>Standart Maliyet Yöntemi</a:t>
            </a:r>
            <a:endParaRPr lang="tr-TR" dirty="0" smtClean="0"/>
          </a:p>
          <a:p>
            <a:pPr algn="just"/>
            <a:r>
              <a:rPr lang="tr-TR" dirty="0" smtClean="0"/>
              <a:t>Standart maliyet yöntemi daha çok üretilen malların maliyetinin hesaplanmasında kullanır.İşletme ambarında bulunan değerlemesi yapılacak olan her stok kalemi, önceden saptanmış bir stan­dart birim fiyatı ile giriş çıkışları yapılmaktadır. Her bir stok kalemi için standart bir birim fiyat saptanıp değerleme işlemi gerçekleştirildikten sonra standart ve gerçek birim fiyatlar arasında karşılaştırma yapı­lır. Aradaki farklar, stoklar ve satılan malların maliyeti arasında dağıtılarak standart maliyetlerin fiili mali­yetlere dönüştürülmesi sağlanır.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0" y="378348"/>
            <a:ext cx="9144000" cy="5078313"/>
          </a:xfrm>
          <a:prstGeom prst="rect">
            <a:avLst/>
          </a:prstGeom>
          <a:solidFill>
            <a:schemeClr val="bg2"/>
          </a:solidFill>
          <a:ln w="9525">
            <a:solidFill>
              <a:schemeClr val="bg2"/>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satın alınan veya imal edilen emtianın maliyet bedeli oluştuktan sonra satış fiyatlarının önemli ölçüde düştüğü deflasyonist dönemlerde mükelleflerin gerçek olmayan kazançlar üzerinden vergi ödememeleri amaçlanmıştır.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Mükelleflerin isteğine bağlı olan bu değerleme şeklinde esas alınan satış fiyatı, mükellefin kendi satış fiyatı değil piyasada oluşan ortalama fiyattır. Bu nedenle dönem sonu stoklarını emsal bedelle değerle­mek isteyen mükellefin, mal maliyet bedelinin piyasadaki o mala ilişkin genel satış fiyat düzeyinin % 10 ve daha fazla altında kaldığını ispatlaması gerekir.</a:t>
            </a:r>
          </a:p>
          <a:p>
            <a:pPr algn="just"/>
            <a:r>
              <a:rPr lang="tr-TR" b="1" dirty="0" smtClean="0">
                <a:latin typeface="Times New Roman" pitchFamily="18" charset="0"/>
                <a:cs typeface="Times New Roman" pitchFamily="18" charset="0"/>
              </a:rPr>
              <a:t>Kıymeti Düşen Emtiada Değerleme</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 </a:t>
            </a:r>
          </a:p>
          <a:p>
            <a:pPr algn="just"/>
            <a:r>
              <a:rPr lang="tr-TR" dirty="0" smtClean="0">
                <a:latin typeface="Times New Roman" pitchFamily="18" charset="0"/>
                <a:cs typeface="Times New Roman" pitchFamily="18" charset="0"/>
              </a:rPr>
              <a:t>VUK'un 278'inci maddesi uyarınca;</a:t>
            </a:r>
          </a:p>
          <a:p>
            <a:pPr lvl="0" algn="just"/>
            <a:r>
              <a:rPr lang="tr-TR" dirty="0" smtClean="0">
                <a:latin typeface="Times New Roman" pitchFamily="18" charset="0"/>
                <a:cs typeface="Times New Roman" pitchFamily="18" charset="0"/>
              </a:rPr>
              <a:t>Yangın, deprem ve su basması gibi afetler,</a:t>
            </a:r>
          </a:p>
          <a:p>
            <a:pPr lvl="0" algn="just"/>
            <a:r>
              <a:rPr lang="tr-TR" dirty="0" smtClean="0">
                <a:latin typeface="Times New Roman" pitchFamily="18" charset="0"/>
                <a:cs typeface="Times New Roman" pitchFamily="18" charset="0"/>
              </a:rPr>
              <a:t>Bozulmak, kırılmak, çürümek, çatlamak, paslanmak gibi haller dolayısıyla iktisadi kıymetlerinde önemli bir azalış olan emtia emsal bedeli ile değerlenir.</a:t>
            </a:r>
          </a:p>
          <a:p>
            <a:pPr algn="just"/>
            <a:r>
              <a:rPr lang="tr-TR" dirty="0" smtClean="0">
                <a:latin typeface="Times New Roman" pitchFamily="18" charset="0"/>
                <a:cs typeface="Times New Roman" pitchFamily="18" charset="0"/>
              </a:rPr>
              <a:t>Bu haller dışında, örneğin çalınma veya kaybolma suretiyle emtiada meydana gelen kayıplar için bu hükmün uygulanması mümkün değildir.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321627"/>
            <a:ext cx="8460432"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cs typeface="Times New Roman" pitchFamily="18" charset="0"/>
              </a:rPr>
              <a:t>Bu nedenle, emtiadaki kıymet kaybı dolayısıyla takdir komisyonuna başvurulup, emsal bedeli tespi­tinin istenmesi gerekir.</a:t>
            </a:r>
            <a:endParaRPr kumimoji="0" lang="tr-TR" sz="16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ea typeface="Calibri" pitchFamily="34" charset="0"/>
                <a:cs typeface="Times New Roman" pitchFamily="18" charset="0"/>
              </a:rPr>
              <a:t>Takdir komisyonu dışında başka bir kurum ya da kuruluşa (itfaiye veya bilirkişi raporu) emsal bedel ve dolayısıyla zarar tespiti yaptırılamaz. İtfaiye raporu gibi ilgili birimlerin raporları</a:t>
            </a:r>
            <a:r>
              <a:rPr kumimoji="0" lang="tr-TR" sz="1600" b="0" i="0" u="none" strike="noStrike" cap="none" normalizeH="0" baseline="0" dirty="0" smtClean="0">
                <a:ln>
                  <a:noFill/>
                </a:ln>
                <a:solidFill>
                  <a:schemeClr val="tx1"/>
                </a:solidFill>
                <a:effectLst/>
                <a:cs typeface="Arial" pitchFamily="34" charset="0"/>
              </a:rPr>
              <a:t>  delil teşkil eder.</a:t>
            </a:r>
          </a:p>
          <a:p>
            <a:r>
              <a:rPr lang="tr-TR" sz="1600" dirty="0" smtClean="0"/>
              <a:t>Stoklarında meydana gelen bir azalmanın takdir edilmesi talebinde bulunan bir mükellefin;</a:t>
            </a:r>
          </a:p>
          <a:p>
            <a:pPr lvl="0"/>
            <a:r>
              <a:rPr lang="tr-TR" sz="1600" dirty="0" smtClean="0"/>
              <a:t>Değer düşüklüğüne yol açan olayı,</a:t>
            </a:r>
          </a:p>
          <a:p>
            <a:pPr lvl="0"/>
            <a:r>
              <a:rPr lang="tr-TR" sz="1600" dirty="0" smtClean="0"/>
              <a:t>Stokunda iddia ettiği miktarda mal bulunduğunu,</a:t>
            </a:r>
          </a:p>
          <a:p>
            <a:pPr lvl="0"/>
            <a:r>
              <a:rPr lang="tr-TR" sz="1600" dirty="0" smtClean="0"/>
              <a:t>Değer düşüklüğünün 278'inci maddede sayılan olaylardan kaynaklandığını,</a:t>
            </a:r>
          </a:p>
          <a:p>
            <a:r>
              <a:rPr lang="tr-TR" sz="1600" dirty="0" smtClean="0"/>
              <a:t>ispatlaması gerekir.</a:t>
            </a:r>
          </a:p>
          <a:p>
            <a:r>
              <a:rPr lang="tr-TR" sz="1600" dirty="0" smtClean="0"/>
              <a:t>VUK'un 278'inci maddesi uyarınca kıymeti düşen malların yanı sıra maliyetlerinin hesaplanması mutat olmayan hurda ve döküntüler, üstüpü, deşe ve ıskartaların da emsal bedelle değerlenmesi gere­kir.</a:t>
            </a:r>
          </a:p>
          <a:p>
            <a:r>
              <a:rPr lang="tr-TR" sz="1600" dirty="0" smtClean="0"/>
              <a:t>Bu maddede geçen hurda, döküntü, üstüpü, deşe ve ıskartalar için üretim sürecinde asıl ürünün dışında kendiliğinden ortaya çıkan ve satış amacıyla üretilmeyen emtia kastedilmektedir. Bunlar üretilen malın hammaddesine göre su, talaş, kırpıntı vb. şeklinde olabilmektedirler. Satış değeri olabilen bu mal­ların da emsal bedelle değerlenmesi gerekmektedir.</a:t>
            </a:r>
          </a:p>
          <a:p>
            <a:r>
              <a:rPr lang="tr-TR" sz="1600" dirty="0" smtClean="0"/>
              <a:t> Normal fire ve zayiatlar için emsal bedelinin tespitine gerek bulunmamaktadır.</a:t>
            </a:r>
          </a:p>
          <a:p>
            <a:r>
              <a:rPr lang="tr-TR" sz="1600" dirty="0" smtClean="0"/>
              <a:t>Kanunda emsal bedeli tespit ettirilen kıymeti düşen mallar için karşılık ayrılmasına ilişkin bir hüküm bulunmamakla beraber uygulamada emsal bedeli tespit ettirilen emtia, mal hesabından çıkarılarak değeri düşen mal hesabına alınmakta ve buna mukabil takdir komisyonunun takdir ettiği hasar bedeli pasifte değeri düşen mal karşılığı hesabına alınmakta ve bu tutar kar-zarar hesabına zarar yazılmaktadır.</a:t>
            </a:r>
          </a:p>
          <a:p>
            <a:endParaRPr lang="tr-TR" sz="800" dirty="0" smtClean="0"/>
          </a:p>
          <a:p>
            <a:r>
              <a:rPr lang="tr-TR" sz="800" dirty="0" smtClean="0"/>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8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59176"/>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smtClean="0" bmk="">
                <a:ln>
                  <a:noFill/>
                </a:ln>
                <a:solidFill>
                  <a:schemeClr val="tx1"/>
                </a:solidFill>
                <a:effectLst/>
                <a:latin typeface="Times New Roman" pitchFamily="18" charset="0"/>
                <a:cs typeface="Times New Roman" pitchFamily="18" charset="0"/>
              </a:rPr>
              <a:t>Örnek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 işletmesinde yapılan dönem sonu envanterde, ayıplı olması sebebiyle değeri düşen 80.000 TL tutarındaki malların değer düşüklüğünün tespiti için işletme, Takdir Komisyonuna başvurmuştur. Söz konusu mallar için Takdir Komisyonu'nun belirlediği değer 13.000 TL'dir. Değeri düşen bu mallar ertesi yıl 11.000 TL bedelle satılmıştır.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Bu işlemlere ilişkin muhasebe kayıtları aşağıda gösterilmiştir.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2 Tablo"/>
          <p:cNvGraphicFramePr>
            <a:graphicFrameLocks noGrp="1"/>
          </p:cNvGraphicFramePr>
          <p:nvPr>
            <p:extLst>
              <p:ext uri="{D42A27DB-BD31-4B8C-83A1-F6EECF244321}">
                <p14:modId xmlns:p14="http://schemas.microsoft.com/office/powerpoint/2010/main" val="987367249"/>
              </p:ext>
            </p:extLst>
          </p:nvPr>
        </p:nvGraphicFramePr>
        <p:xfrm>
          <a:off x="755573" y="2204864"/>
          <a:ext cx="7272810" cy="1375664"/>
        </p:xfrm>
        <a:graphic>
          <a:graphicData uri="http://schemas.openxmlformats.org/drawingml/2006/table">
            <a:tbl>
              <a:tblPr/>
              <a:tblGrid>
                <a:gridCol w="475791"/>
                <a:gridCol w="4078211"/>
                <a:gridCol w="1359404"/>
                <a:gridCol w="1359404"/>
              </a:tblGrid>
              <a:tr h="1152128">
                <a:tc>
                  <a:txBody>
                    <a:bodyPr/>
                    <a:lstStyle/>
                    <a:p>
                      <a:pPr algn="just">
                        <a:lnSpc>
                          <a:spcPct val="115000"/>
                        </a:lnSpc>
                        <a:spcAft>
                          <a:spcPts val="0"/>
                        </a:spcAft>
                      </a:pPr>
                      <a:endParaRPr lang="tr-TR" sz="1100" dirty="0">
                        <a:latin typeface="Calibri"/>
                        <a:ea typeface="Times New Roman"/>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bg2"/>
                    </a:solidFill>
                  </a:tcPr>
                </a:tc>
                <a:tc>
                  <a:txBody>
                    <a:bodyPr/>
                    <a:lstStyle/>
                    <a:p>
                      <a:pPr algn="just">
                        <a:lnSpc>
                          <a:spcPct val="115000"/>
                        </a:lnSpc>
                        <a:spcAft>
                          <a:spcPts val="1000"/>
                        </a:spcAft>
                      </a:pPr>
                      <a:endParaRPr lang="tr-TR" sz="1600" dirty="0">
                        <a:latin typeface="Calibri"/>
                        <a:ea typeface="Times New Roman"/>
                        <a:cs typeface="Times New Roman"/>
                      </a:endParaRPr>
                    </a:p>
                    <a:p>
                      <a:pPr algn="just">
                        <a:lnSpc>
                          <a:spcPct val="115000"/>
                        </a:lnSpc>
                        <a:spcAft>
                          <a:spcPts val="1000"/>
                        </a:spcAft>
                      </a:pPr>
                      <a:r>
                        <a:rPr lang="tr-TR" sz="1600" dirty="0" smtClean="0">
                          <a:solidFill>
                            <a:srgbClr val="000000"/>
                          </a:solidFill>
                          <a:latin typeface="Times New Roman"/>
                          <a:ea typeface="Times New Roman"/>
                          <a:cs typeface="Times New Roman"/>
                        </a:rPr>
                        <a:t>157 Değersiz Stoklar</a:t>
                      </a:r>
                      <a:endParaRPr lang="tr-TR" sz="1600" dirty="0" smtClean="0">
                        <a:latin typeface="Calibri"/>
                        <a:ea typeface="Times New Roman"/>
                        <a:cs typeface="Times New Roman"/>
                      </a:endParaRPr>
                    </a:p>
                    <a:p>
                      <a:pPr algn="just">
                        <a:lnSpc>
                          <a:spcPct val="115000"/>
                        </a:lnSpc>
                        <a:spcAft>
                          <a:spcPts val="1000"/>
                        </a:spcAft>
                      </a:pPr>
                      <a:r>
                        <a:rPr lang="tr-TR" sz="1600" dirty="0" smtClean="0">
                          <a:solidFill>
                            <a:srgbClr val="000000"/>
                          </a:solidFill>
                          <a:latin typeface="Times New Roman"/>
                          <a:ea typeface="Times New Roman"/>
                          <a:cs typeface="Times New Roman"/>
                        </a:rPr>
                        <a:t>                              153 Ticari Mal</a:t>
                      </a:r>
                      <a:endParaRPr lang="tr-TR" sz="1600" dirty="0">
                        <a:latin typeface="Calibri"/>
                        <a:ea typeface="Times New Roman"/>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bg2"/>
                    </a:solidFill>
                  </a:tcPr>
                </a:tc>
                <a:tc>
                  <a:txBody>
                    <a:bodyPr/>
                    <a:lstStyle/>
                    <a:p>
                      <a:pPr algn="just">
                        <a:lnSpc>
                          <a:spcPct val="115000"/>
                        </a:lnSpc>
                        <a:spcAft>
                          <a:spcPts val="1000"/>
                        </a:spcAft>
                      </a:pPr>
                      <a:r>
                        <a:rPr lang="tr-TR" sz="1600" dirty="0">
                          <a:solidFill>
                            <a:srgbClr val="000000"/>
                          </a:solidFill>
                          <a:latin typeface="Times New Roman"/>
                          <a:ea typeface="Times New Roman"/>
                          <a:cs typeface="Times New Roman"/>
                        </a:rPr>
                        <a:t> </a:t>
                      </a:r>
                      <a:endParaRPr lang="tr-TR" sz="1600" dirty="0">
                        <a:latin typeface="Calibri"/>
                        <a:ea typeface="Times New Roman"/>
                        <a:cs typeface="Times New Roman"/>
                      </a:endParaRPr>
                    </a:p>
                    <a:p>
                      <a:pPr algn="just">
                        <a:lnSpc>
                          <a:spcPct val="115000"/>
                        </a:lnSpc>
                        <a:spcAft>
                          <a:spcPts val="1000"/>
                        </a:spcAft>
                      </a:pPr>
                      <a:r>
                        <a:rPr lang="tr-TR" sz="1600" dirty="0" smtClean="0">
                          <a:solidFill>
                            <a:srgbClr val="000000"/>
                          </a:solidFill>
                          <a:latin typeface="Times New Roman"/>
                          <a:ea typeface="Times New Roman"/>
                          <a:cs typeface="Times New Roman"/>
                        </a:rPr>
                        <a:t>80.0000</a:t>
                      </a:r>
                      <a:r>
                        <a:rPr lang="tr-TR" sz="1600" dirty="0">
                          <a:solidFill>
                            <a:srgbClr val="000000"/>
                          </a:solidFill>
                          <a:latin typeface="Times New Roman"/>
                          <a:ea typeface="Times New Roman"/>
                          <a:cs typeface="Times New Roman"/>
                        </a:rPr>
                        <a:t/>
                      </a:r>
                      <a:br>
                        <a:rPr lang="tr-TR" sz="1600" dirty="0">
                          <a:solidFill>
                            <a:srgbClr val="000000"/>
                          </a:solidFill>
                          <a:latin typeface="Times New Roman"/>
                          <a:ea typeface="Times New Roman"/>
                          <a:cs typeface="Times New Roman"/>
                        </a:rPr>
                      </a:br>
                      <a:endParaRPr lang="tr-TR" sz="1600" dirty="0">
                        <a:latin typeface="Calibri"/>
                        <a:ea typeface="Times New Roman"/>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bg2"/>
                    </a:solidFill>
                  </a:tcPr>
                </a:tc>
                <a:tc>
                  <a:txBody>
                    <a:bodyPr/>
                    <a:lstStyle/>
                    <a:p>
                      <a:pPr algn="just">
                        <a:lnSpc>
                          <a:spcPct val="115000"/>
                        </a:lnSpc>
                        <a:spcAft>
                          <a:spcPts val="1000"/>
                        </a:spcAft>
                      </a:pPr>
                      <a:r>
                        <a:rPr lang="tr-TR" sz="1600" dirty="0">
                          <a:solidFill>
                            <a:srgbClr val="000000"/>
                          </a:solidFill>
                          <a:latin typeface="Times New Roman"/>
                          <a:ea typeface="Times New Roman"/>
                          <a:cs typeface="Times New Roman"/>
                        </a:rPr>
                        <a:t> </a:t>
                      </a:r>
                      <a:endParaRPr lang="tr-TR" sz="1600" dirty="0">
                        <a:latin typeface="Calibri"/>
                        <a:ea typeface="Times New Roman"/>
                        <a:cs typeface="Times New Roman"/>
                      </a:endParaRPr>
                    </a:p>
                    <a:p>
                      <a:pPr algn="just">
                        <a:lnSpc>
                          <a:spcPct val="115000"/>
                        </a:lnSpc>
                        <a:spcAft>
                          <a:spcPts val="1000"/>
                        </a:spcAft>
                      </a:pPr>
                      <a:r>
                        <a:rPr lang="tr-TR" sz="1600" dirty="0">
                          <a:solidFill>
                            <a:srgbClr val="000000"/>
                          </a:solidFill>
                          <a:latin typeface="Times New Roman"/>
                          <a:ea typeface="Times New Roman"/>
                          <a:cs typeface="Times New Roman"/>
                        </a:rPr>
                        <a:t> </a:t>
                      </a:r>
                      <a:endParaRPr lang="tr-TR" sz="1600" dirty="0">
                        <a:latin typeface="Calibri"/>
                        <a:ea typeface="Times New Roman"/>
                        <a:cs typeface="Times New Roman"/>
                      </a:endParaRPr>
                    </a:p>
                    <a:p>
                      <a:pPr algn="just">
                        <a:lnSpc>
                          <a:spcPct val="115000"/>
                        </a:lnSpc>
                        <a:spcAft>
                          <a:spcPts val="1000"/>
                        </a:spcAft>
                      </a:pPr>
                      <a:r>
                        <a:rPr lang="tr-TR" sz="1600" dirty="0" smtClean="0">
                          <a:solidFill>
                            <a:srgbClr val="000000"/>
                          </a:solidFill>
                          <a:latin typeface="Times New Roman"/>
                          <a:ea typeface="Times New Roman"/>
                          <a:cs typeface="Times New Roman"/>
                        </a:rPr>
                        <a:t>80.000</a:t>
                      </a:r>
                      <a:r>
                        <a:rPr lang="tr-TR" sz="1600" dirty="0">
                          <a:solidFill>
                            <a:srgbClr val="000000"/>
                          </a:solidFill>
                          <a:latin typeface="Times New Roman"/>
                          <a:ea typeface="Times New Roman"/>
                          <a:cs typeface="Times New Roman"/>
                        </a:rPr>
                        <a:t/>
                      </a:r>
                      <a:br>
                        <a:rPr lang="tr-TR" sz="1600" dirty="0">
                          <a:solidFill>
                            <a:srgbClr val="000000"/>
                          </a:solidFill>
                          <a:latin typeface="Times New Roman"/>
                          <a:ea typeface="Times New Roman"/>
                          <a:cs typeface="Times New Roman"/>
                        </a:rPr>
                      </a:br>
                      <a:endParaRPr lang="tr-TR" sz="1600" dirty="0">
                        <a:latin typeface="Calibri"/>
                        <a:ea typeface="Times New Roman"/>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bg2"/>
                    </a:solidFill>
                  </a:tcPr>
                </a:tc>
              </a:tr>
            </a:tbl>
          </a:graphicData>
        </a:graphic>
      </p:graphicFrame>
      <p:graphicFrame>
        <p:nvGraphicFramePr>
          <p:cNvPr id="4" name="3 Tablo"/>
          <p:cNvGraphicFramePr>
            <a:graphicFrameLocks noGrp="1"/>
          </p:cNvGraphicFramePr>
          <p:nvPr>
            <p:extLst>
              <p:ext uri="{D42A27DB-BD31-4B8C-83A1-F6EECF244321}">
                <p14:modId xmlns:p14="http://schemas.microsoft.com/office/powerpoint/2010/main" val="967662039"/>
              </p:ext>
            </p:extLst>
          </p:nvPr>
        </p:nvGraphicFramePr>
        <p:xfrm>
          <a:off x="755573" y="3717032"/>
          <a:ext cx="7272810" cy="1375664"/>
        </p:xfrm>
        <a:graphic>
          <a:graphicData uri="http://schemas.openxmlformats.org/drawingml/2006/table">
            <a:tbl>
              <a:tblPr/>
              <a:tblGrid>
                <a:gridCol w="475791"/>
                <a:gridCol w="4078211"/>
                <a:gridCol w="1359404"/>
                <a:gridCol w="1359404"/>
              </a:tblGrid>
              <a:tr h="1077722">
                <a:tc>
                  <a:txBody>
                    <a:bodyPr/>
                    <a:lstStyle/>
                    <a:p>
                      <a:pPr algn="just">
                        <a:lnSpc>
                          <a:spcPct val="115000"/>
                        </a:lnSpc>
                        <a:spcAft>
                          <a:spcPts val="0"/>
                        </a:spcAft>
                      </a:pPr>
                      <a:r>
                        <a:rPr lang="tr-TR" sz="1200" dirty="0">
                          <a:solidFill>
                            <a:srgbClr val="000000"/>
                          </a:solidFill>
                          <a:latin typeface="Times New Roman"/>
                          <a:ea typeface="Times New Roman"/>
                          <a:cs typeface="Times New Roman"/>
                        </a:rPr>
                        <a:t> </a:t>
                      </a:r>
                      <a:endParaRPr lang="tr-TR" sz="1100" dirty="0">
                        <a:latin typeface="Calibri"/>
                        <a:ea typeface="Times New Roman"/>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bg2"/>
                    </a:solidFill>
                  </a:tcPr>
                </a:tc>
                <a:tc>
                  <a:txBody>
                    <a:bodyPr/>
                    <a:lstStyle/>
                    <a:p>
                      <a:pPr algn="just">
                        <a:lnSpc>
                          <a:spcPct val="115000"/>
                        </a:lnSpc>
                        <a:spcAft>
                          <a:spcPts val="1000"/>
                        </a:spcAft>
                      </a:pPr>
                      <a:endParaRPr lang="tr-TR" sz="1600" dirty="0">
                        <a:latin typeface="Calibri"/>
                        <a:ea typeface="Times New Roman"/>
                        <a:cs typeface="Times New Roman"/>
                      </a:endParaRPr>
                    </a:p>
                    <a:p>
                      <a:pPr algn="just">
                        <a:lnSpc>
                          <a:spcPct val="115000"/>
                        </a:lnSpc>
                        <a:spcAft>
                          <a:spcPts val="1000"/>
                        </a:spcAft>
                      </a:pPr>
                      <a:r>
                        <a:rPr lang="tr-TR" sz="1600" dirty="0">
                          <a:solidFill>
                            <a:srgbClr val="000000"/>
                          </a:solidFill>
                          <a:latin typeface="Times New Roman"/>
                          <a:ea typeface="Times New Roman"/>
                          <a:cs typeface="Times New Roman"/>
                        </a:rPr>
                        <a:t>654 Karşılık Giderleri</a:t>
                      </a:r>
                      <a:endParaRPr lang="tr-TR" sz="1600" dirty="0">
                        <a:latin typeface="Calibri"/>
                        <a:ea typeface="Times New Roman"/>
                        <a:cs typeface="Times New Roman"/>
                      </a:endParaRPr>
                    </a:p>
                    <a:p>
                      <a:pPr algn="just">
                        <a:lnSpc>
                          <a:spcPct val="115000"/>
                        </a:lnSpc>
                        <a:spcAft>
                          <a:spcPts val="1000"/>
                        </a:spcAft>
                      </a:pPr>
                      <a:r>
                        <a:rPr lang="tr-TR" sz="1600" dirty="0">
                          <a:solidFill>
                            <a:srgbClr val="000000"/>
                          </a:solidFill>
                          <a:latin typeface="Times New Roman"/>
                          <a:ea typeface="Times New Roman"/>
                          <a:cs typeface="Times New Roman"/>
                        </a:rPr>
                        <a:t>                              158 Stok Değer Düşüklüğü</a:t>
                      </a:r>
                      <a:endParaRPr lang="tr-TR" sz="1600" dirty="0">
                        <a:latin typeface="Calibri"/>
                        <a:ea typeface="Times New Roman"/>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bg2"/>
                    </a:solidFill>
                  </a:tcPr>
                </a:tc>
                <a:tc>
                  <a:txBody>
                    <a:bodyPr/>
                    <a:lstStyle/>
                    <a:p>
                      <a:pPr algn="just">
                        <a:lnSpc>
                          <a:spcPct val="115000"/>
                        </a:lnSpc>
                        <a:spcAft>
                          <a:spcPts val="1000"/>
                        </a:spcAft>
                      </a:pPr>
                      <a:r>
                        <a:rPr lang="tr-TR" sz="1600" dirty="0">
                          <a:solidFill>
                            <a:srgbClr val="000000"/>
                          </a:solidFill>
                          <a:latin typeface="Times New Roman"/>
                          <a:ea typeface="Times New Roman"/>
                          <a:cs typeface="Times New Roman"/>
                        </a:rPr>
                        <a:t> </a:t>
                      </a:r>
                      <a:endParaRPr lang="tr-TR" sz="1600" dirty="0">
                        <a:latin typeface="Calibri"/>
                        <a:ea typeface="Times New Roman"/>
                        <a:cs typeface="Times New Roman"/>
                      </a:endParaRPr>
                    </a:p>
                    <a:p>
                      <a:pPr algn="just">
                        <a:lnSpc>
                          <a:spcPct val="115000"/>
                        </a:lnSpc>
                        <a:spcAft>
                          <a:spcPts val="1000"/>
                        </a:spcAft>
                      </a:pPr>
                      <a:r>
                        <a:rPr lang="tr-TR" sz="1600" dirty="0">
                          <a:solidFill>
                            <a:srgbClr val="000000"/>
                          </a:solidFill>
                          <a:latin typeface="Times New Roman"/>
                          <a:ea typeface="Times New Roman"/>
                          <a:cs typeface="Times New Roman"/>
                        </a:rPr>
                        <a:t>67.000</a:t>
                      </a:r>
                      <a:br>
                        <a:rPr lang="tr-TR" sz="1600" dirty="0">
                          <a:solidFill>
                            <a:srgbClr val="000000"/>
                          </a:solidFill>
                          <a:latin typeface="Times New Roman"/>
                          <a:ea typeface="Times New Roman"/>
                          <a:cs typeface="Times New Roman"/>
                        </a:rPr>
                      </a:br>
                      <a:endParaRPr lang="tr-TR" sz="1600" dirty="0">
                        <a:latin typeface="Calibri"/>
                        <a:ea typeface="Times New Roman"/>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bg2"/>
                    </a:solidFill>
                  </a:tcPr>
                </a:tc>
                <a:tc>
                  <a:txBody>
                    <a:bodyPr/>
                    <a:lstStyle/>
                    <a:p>
                      <a:pPr algn="just">
                        <a:lnSpc>
                          <a:spcPct val="115000"/>
                        </a:lnSpc>
                        <a:spcAft>
                          <a:spcPts val="1000"/>
                        </a:spcAft>
                      </a:pPr>
                      <a:r>
                        <a:rPr lang="tr-TR" sz="1600" dirty="0">
                          <a:solidFill>
                            <a:srgbClr val="000000"/>
                          </a:solidFill>
                          <a:latin typeface="Times New Roman"/>
                          <a:ea typeface="Times New Roman"/>
                          <a:cs typeface="Times New Roman"/>
                        </a:rPr>
                        <a:t> </a:t>
                      </a:r>
                      <a:endParaRPr lang="tr-TR" sz="1600" dirty="0">
                        <a:latin typeface="Calibri"/>
                        <a:ea typeface="Times New Roman"/>
                        <a:cs typeface="Times New Roman"/>
                      </a:endParaRPr>
                    </a:p>
                    <a:p>
                      <a:pPr algn="just">
                        <a:lnSpc>
                          <a:spcPct val="115000"/>
                        </a:lnSpc>
                        <a:spcAft>
                          <a:spcPts val="1000"/>
                        </a:spcAft>
                      </a:pPr>
                      <a:r>
                        <a:rPr lang="tr-TR" sz="1600" dirty="0">
                          <a:solidFill>
                            <a:srgbClr val="000000"/>
                          </a:solidFill>
                          <a:latin typeface="Times New Roman"/>
                          <a:ea typeface="Times New Roman"/>
                          <a:cs typeface="Times New Roman"/>
                        </a:rPr>
                        <a:t> </a:t>
                      </a:r>
                      <a:endParaRPr lang="tr-TR" sz="1600" dirty="0">
                        <a:latin typeface="Calibri"/>
                        <a:ea typeface="Times New Roman"/>
                        <a:cs typeface="Times New Roman"/>
                      </a:endParaRPr>
                    </a:p>
                    <a:p>
                      <a:pPr algn="just">
                        <a:lnSpc>
                          <a:spcPct val="115000"/>
                        </a:lnSpc>
                        <a:spcAft>
                          <a:spcPts val="1000"/>
                        </a:spcAft>
                      </a:pPr>
                      <a:r>
                        <a:rPr lang="tr-TR" sz="1600" dirty="0">
                          <a:solidFill>
                            <a:srgbClr val="000000"/>
                          </a:solidFill>
                          <a:latin typeface="Times New Roman"/>
                          <a:ea typeface="Times New Roman"/>
                          <a:cs typeface="Times New Roman"/>
                        </a:rPr>
                        <a:t>  67.000</a:t>
                      </a:r>
                      <a:br>
                        <a:rPr lang="tr-TR" sz="1600" dirty="0">
                          <a:solidFill>
                            <a:srgbClr val="000000"/>
                          </a:solidFill>
                          <a:latin typeface="Times New Roman"/>
                          <a:ea typeface="Times New Roman"/>
                          <a:cs typeface="Times New Roman"/>
                        </a:rPr>
                      </a:br>
                      <a:endParaRPr lang="tr-TR" sz="1600" dirty="0">
                        <a:latin typeface="Calibri"/>
                        <a:ea typeface="Times New Roman"/>
                        <a:cs typeface="Times New Roman"/>
                      </a:endParaRPr>
                    </a:p>
                  </a:txBody>
                  <a:tcPr marL="0" marR="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chemeClr val="bg2"/>
                    </a:solidFill>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1129919"/>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654 numaralı hesap, dönem sonu işlemleri yapılırken dönem kar ve zararı hesabına intikal ettiri­lerek kapanacak, 157 ve 158 numaralı hesaplar ise bilançoda görünecektir. Mallar ertesi yıl satıldığında (KDV ihmal edilmiştir);</a:t>
            </a:r>
          </a:p>
          <a:p>
            <a:pPr marL="0" marR="0" lvl="0" indent="0" algn="l" defTabSz="914400" rtl="0" eaLnBrk="1" fontAlgn="base" latinLnBrk="0" hangingPunct="1">
              <a:lnSpc>
                <a:spcPct val="100000"/>
              </a:lnSpc>
              <a:spcBef>
                <a:spcPct val="0"/>
              </a:spcBef>
              <a:spcAft>
                <a:spcPct val="0"/>
              </a:spcAft>
              <a:buClrTx/>
              <a:buSzTx/>
              <a:buFontTx/>
              <a:buNone/>
              <a:tabLst/>
            </a:pPr>
            <a:endParaRPr lang="tr-TR"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0418" name="Rectangle 2"/>
          <p:cNvSpPr>
            <a:spLocks noChangeArrowheads="1"/>
          </p:cNvSpPr>
          <p:nvPr/>
        </p:nvSpPr>
        <p:spPr bwMode="auto">
          <a:xfrm>
            <a:off x="0" y="2741392"/>
            <a:ext cx="8460432" cy="3724096"/>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tr-TR" sz="1800" b="0" i="0" u="none" strike="noStrike" cap="none" normalizeH="0" dirty="0" smtClean="0">
                <a:ln>
                  <a:noFill/>
                </a:ln>
                <a:solidFill>
                  <a:schemeClr val="tx1"/>
                </a:solidFill>
                <a:effectLst/>
                <a:latin typeface="Times New Roman" pitchFamily="18" charset="0"/>
                <a:cs typeface="Times New Roman" pitchFamily="18" charset="0"/>
              </a:rPr>
              <a:t>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100 Kasa	                          11.000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623 Diğer Satışların Maliyeti</a:t>
            </a:r>
            <a:r>
              <a:rPr kumimoji="0" lang="tr-TR" sz="1800" b="0" i="0" u="none" strike="noStrike" cap="none" normalizeH="0" dirty="0" smtClean="0">
                <a:ln>
                  <a:noFill/>
                </a:ln>
                <a:solidFill>
                  <a:schemeClr val="tx1"/>
                </a:solidFill>
                <a:effectLst/>
                <a:latin typeface="Times New Roman" pitchFamily="18" charset="0"/>
                <a:cs typeface="Times New Roman" pitchFamily="18" charset="0"/>
              </a:rPr>
              <a:t>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80.000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158 Stok Değer Düşüklüğü Karşılığı</a:t>
            </a:r>
            <a:r>
              <a:rPr kumimoji="0" lang="tr-TR" sz="1800" b="0" i="0" u="none" strike="noStrike" cap="none" normalizeH="0" dirty="0" smtClean="0">
                <a:ln>
                  <a:noFill/>
                </a:ln>
                <a:solidFill>
                  <a:schemeClr val="tx1"/>
                </a:solidFill>
                <a:effectLst/>
                <a:latin typeface="Times New Roman" pitchFamily="18" charset="0"/>
                <a:cs typeface="Times New Roman" pitchFamily="18" charset="0"/>
              </a:rPr>
              <a:t>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67.000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600 Yurtiçi Satışlar	                                                           11.000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157 Diğer Stoklar	                                                           80. 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 Değeri Düşen Mallar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644 Konusu Kalmayan Karşılıklar	67.000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0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tr-TR" sz="1000" b="0" i="0" u="none" strike="noStrike" cap="none" normalizeH="0" dirty="0" smtClean="0">
                <a:ln>
                  <a:noFill/>
                </a:ln>
                <a:solidFill>
                  <a:schemeClr val="tx1"/>
                </a:solidFill>
                <a:effectLst/>
                <a:latin typeface="Times New Roman" pitchFamily="18" charset="0"/>
                <a:cs typeface="Times New Roman" pitchFamily="18" charset="0"/>
              </a:rPr>
              <a:t>      </a:t>
            </a:r>
            <a:r>
              <a:rPr kumimoji="0" lang="tr-TR" sz="10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644 Konusu Kalmayan Karşılıklar</a:t>
            </a:r>
            <a:r>
              <a:rPr kumimoji="0" lang="tr-TR" sz="1800" b="0" i="0" u="none" strike="noStrike" cap="none" normalizeH="0" dirty="0" smtClean="0">
                <a:ln>
                  <a:noFill/>
                </a:ln>
                <a:solidFill>
                  <a:schemeClr val="tx1"/>
                </a:solidFill>
                <a:effectLst/>
                <a:latin typeface="Times New Roman" pitchFamily="18" charset="0"/>
                <a:cs typeface="Times New Roman" pitchFamily="18" charset="0"/>
              </a:rPr>
              <a:t>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67.000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600 Yurtiçi Satışlar	                         11.000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690 Dönem Karı Zararı                           </a:t>
            </a:r>
            <a:r>
              <a:rPr kumimoji="0" lang="tr-TR" sz="1800" b="0" i="0" u="none" strike="noStrike" cap="none" normalizeH="0" dirty="0" smtClean="0">
                <a:ln>
                  <a:noFill/>
                </a:ln>
                <a:solidFill>
                  <a:schemeClr val="tx1"/>
                </a:solidFill>
                <a:effectLst/>
                <a:latin typeface="Times New Roman" pitchFamily="18" charset="0"/>
                <a:cs typeface="Times New Roman" pitchFamily="18" charset="0"/>
              </a:rPr>
              <a:t> </a:t>
            </a: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2.000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623 Diğer Satışların Maliyeti	80.000</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00275" algn="l"/>
                <a:tab pos="5635625" algn="l"/>
              </a:tabLst>
            </a:pPr>
            <a:r>
              <a:rPr kumimoji="0" lang="tr-TR" sz="10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tr-TR" sz="1000" b="0" i="0" u="none" strike="noStrike" cap="none" normalizeH="0" dirty="0" smtClean="0">
                <a:ln>
                  <a:noFill/>
                </a:ln>
                <a:solidFill>
                  <a:schemeClr val="tx1"/>
                </a:solidFill>
                <a:effectLst/>
                <a:latin typeface="Times New Roman" pitchFamily="18" charset="0"/>
                <a:cs typeface="Times New Roman" pitchFamily="18" charset="0"/>
              </a:rPr>
              <a:t>         </a:t>
            </a:r>
            <a:r>
              <a:rPr kumimoji="0" lang="tr-TR" sz="10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0" y="1043731"/>
            <a:ext cx="91440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Bu kayıtlarla kıymeti düşen maldan hasıl olan zararın tamamı giderleştirilmiş olmaktadır. Dolayısıyla, bu işlemlerden sonra ilgili malın sigortalı olmasından dolayı sigortadan elde edilecek bir tazminat tutarı olursa, tazminat tutarının tamamı gelir kaydedilmelidir.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600" b="1" i="0" u="none" strike="noStrike" cap="none" normalizeH="0" baseline="0" dirty="0" smtClean="0" bmk="">
                <a:ln>
                  <a:noFill/>
                </a:ln>
                <a:solidFill>
                  <a:schemeClr val="tx1"/>
                </a:solidFill>
                <a:effectLst/>
                <a:latin typeface="Times New Roman" pitchFamily="18" charset="0"/>
                <a:cs typeface="Times New Roman" pitchFamily="18" charset="0"/>
              </a:rPr>
              <a:t>Emtiada Zayiat</a:t>
            </a:r>
            <a:endParaRPr kumimoji="0" lang="tr-T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Hırsızlık, rıza hilafına haklı bir nedene dayanmaksızın başkasına ait menkul malın zilyetliğinin elde     edilmesidir. Ticari işletmenin aktifinde kayıtlı menkul mallar ile alacak senetleri çalınabilir, kayba uğra­yabilir ya da dolandırıcılık nedeniyle ticari işletme belli bir kayba uğrayabilir.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Genellikle çalınma ve kaybolma şeklinde ortaya çıkan iktisadi kıymetlerin zayiatı durumunda, fiziken bir mal mevcut olmadığı için hesap dönemi sonunda VUK'da 186'ncı maddesinde belirtilen şekilde tespit edilip değerlenecek bir mal mevcut olmayacaktır. Bir başka ifade ile bu durumda VUK'un 278'inci mad­desine istinaden bir değerleme yapılamayacaktır.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Zayiat halinde söz konusu emtianın matrah tespitinde gider olarak dikkate alınması mümkün bulun­mamaktadır. Çünkü vergi kanunları malların zayi olmasını kazancın elde edilmesiyle ilgili bir gider olarak kabul etmemekte olup zayi olan mallar sermayede meydana gelen azalma olarak değerlendirilmektedir.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Zayi olma durumu, nasıl ki kişilerin diğer kişilere olan yükümlülüklerinde (borçlarında) bir azalma hasıl etmezse, vergi matrahında da azaltıcı bir unsur olamaz.</a:t>
            </a:r>
            <a:endParaRPr kumimoji="0" 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Zayi olan mal ve sair kıymetler dolayısıyla bu malların iktisabında veya üretiminde indirim konusu yapı­lan KDV düzeltilmeli, bu mal veya kıymetin mukayyet değeri işletme aktifinden çıkarılmalı; stoklardan çıka­rılan mal bedeli, düzeltilen KDV ile birlikte "kanunen kabul edilmeyen giderler" hesabına atılmalıdır</a:t>
            </a:r>
            <a:r>
              <a:rPr kumimoji="0" lang="tr-TR" sz="16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0" y="1280006"/>
            <a:ext cx="8460432"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Fire</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Değerleme alanında fire, bir malın üretim ve tüketim aşamalarında kendiliğinden oluşan ve başlan­gıçta miktarı kesin olarak tespit edilemeyen ancak envanter sırasında kayıtlardan ortaya çıkarılabilen bir azalmayı ifade etmek için kullanılır.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Fire, uygulamada asıl fire ve arızi fire olarak ikiye ayrılmaktadır. Bir ürünün kendi doğasından kay­naklanan fireye asıl fire, rastlantı sonucu ortaya çıkan fireye de arızi fire adı verilmektedir. Üretilen sabu­nun depoda kuruması veya peynirin beklemesi sonucu miktarında meydana gelen azalma asıl fire, üre­tim bandında elektriğin kesilmesi veya makinenin bozulması sebebiyle meydana gelen fire ise arızi fire niteliğindedir.</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Emtiada meydana gelen değer azalışlarıyla ilgili olarak VUK'un 278'inci maddesinde hesaplanması mutat olmayan hurdalar ve döküntüler, üstüpü, deşe ve ıskartaların emsal bedeli ile değerleneceği belir­tilmektedir. Bu madde hükmü ile fiziken mevcut olan ancak normal değerinin altında bir değere sahip bulunan malların değerlenmesi düzenlenmektedir. Oysa, fire durumunda fiziken mevcut olan bir mal bulunmamaktadır. Dolayısıyla değerlenecek bir emtiadan da söz edilemez.</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889844"/>
            <a:ext cx="8388424" cy="2862322"/>
          </a:xfrm>
          <a:prstGeom prst="rect">
            <a:avLst/>
          </a:prstGeom>
        </p:spPr>
        <p:txBody>
          <a:bodyPr wrap="square">
            <a:spAutoFit/>
          </a:bodyPr>
          <a:lstStyle/>
          <a:p>
            <a:pPr lvl="0" eaLnBrk="0" fontAlgn="base" hangingPunct="0">
              <a:spcBef>
                <a:spcPct val="0"/>
              </a:spcBef>
              <a:spcAft>
                <a:spcPct val="0"/>
              </a:spcAft>
            </a:pPr>
            <a:r>
              <a:rPr lang="tr-TR" dirty="0" smtClean="0">
                <a:latin typeface="Times New Roman" pitchFamily="18" charset="0"/>
                <a:cs typeface="Times New Roman" pitchFamily="18" charset="0"/>
              </a:rPr>
              <a:t>Yukarıda da belirtildiği üzere; fire durumu kendiliğinden meydana gelen bir azalmayı ifade ettiği için envanter işlemlerinde (ölçme, tartma, sayma vb.) değerleme imkanı bulunmamaktadır. Zira fireye isabet eden kısmın hasılatı da olmayacağından bu kısma isabet eden tutar emtia maliyeti içinde maliyeti artırıcı bir unsur olarak yer almaktadır. Bu şekilde maliyeti artıcı mahiyetteki firelerin işin mahiyeti gereği oluşan "normal fireler" olduğuna özellikle dikkat edilmesi gerekir. Ticaretin veya imalatın makul gereklerini aşa­cak şekilde, normalin üstünde meydana çıktığı iddia edilecek fireler ve eksilmeler, önceki bölümde ele alınan zayiat kapsamına girdiği takdirde, bu eksilmelerin normali aşan kısımlarının kanunen kabul edil­meyen gider olarak değerlendirilmesi gündeme gelebilir.</a:t>
            </a:r>
            <a:endParaRPr lang="tr-TR"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1124744"/>
            <a:ext cx="7776864" cy="3404137"/>
          </a:xfrm>
          <a:prstGeom prst="rect">
            <a:avLst/>
          </a:prstGeom>
        </p:spPr>
        <p:txBody>
          <a:bodyPr wrap="square">
            <a:spAutoFit/>
          </a:bodyPr>
          <a:lstStyle/>
          <a:p>
            <a:pPr marR="36195" indent="-571500" algn="just">
              <a:lnSpc>
                <a:spcPts val="1825"/>
              </a:lnSpc>
              <a:spcBef>
                <a:spcPts val="600"/>
              </a:spcBef>
              <a:spcAft>
                <a:spcPts val="0"/>
              </a:spcAft>
            </a:pPr>
            <a:r>
              <a:rPr lang="tr-TR" sz="1600" b="1" dirty="0" smtClean="0">
                <a:latin typeface="Times New Roman" pitchFamily="18" charset="0"/>
                <a:cs typeface="Times New Roman" pitchFamily="18" charset="0"/>
              </a:rPr>
              <a:t>Takdir Esası</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Takdir esası, VUK'un 267'nci maddesinde üçüncü sıra olarak aşağıdaki gibi tanımlanmıştır:</a:t>
            </a: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"Üçüncü sıra: (Takdir esası) Yukarıda yazılı esaslara göre belli edilemeyen emsal bedelleri, ilgililerin müracaatı üzerine takdir komisyonunca takdir yolu ile belli edilir. Takdir, maliyet bedeli ve piyasa kıy­metleri araştırılmak ve kullanılmış eşya için ayrıca yıpranma dereceleri nazara alınmak suretiyle yapılır. Takdir edilen bedellere mükelleflerin vergi mahkemesinde dava açma hakkı mahfuzdur. Ancak dava açıl­ması verginin tahakkuk ve tahsilini durdurmaz."</a:t>
            </a: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Takdir yolu ile emsal bedel tespiti, ortalama fiyat ve maliyet bedeli esasının uygulanamadığı hallerde, mükellefin müracaatı ya da idarenin talebi ile yapılır.</a:t>
            </a:r>
          </a:p>
          <a:p>
            <a:pPr marR="36195" indent="-571500" algn="just">
              <a:lnSpc>
                <a:spcPts val="1825"/>
              </a:lnSpc>
              <a:spcBef>
                <a:spcPts val="600"/>
              </a:spcBef>
              <a:spcAft>
                <a:spcPts val="0"/>
              </a:spcAft>
            </a:pPr>
            <a:r>
              <a:rPr lang="tr-TR" sz="1600" dirty="0" smtClean="0">
                <a:latin typeface="Times New Roman" pitchFamily="18" charset="0"/>
                <a:cs typeface="Times New Roman" pitchFamily="18" charset="0"/>
              </a:rPr>
              <a:t> </a:t>
            </a:r>
          </a:p>
          <a:p>
            <a:pPr marR="36195" indent="-571500" algn="just">
              <a:lnSpc>
                <a:spcPts val="1825"/>
              </a:lnSpc>
              <a:spcBef>
                <a:spcPts val="600"/>
              </a:spcBef>
              <a:spcAft>
                <a:spcPts val="0"/>
              </a:spcAft>
            </a:pPr>
            <a:r>
              <a:rPr lang="tr-TR" sz="1600" b="1" dirty="0" smtClean="0">
                <a:latin typeface="Times New Roman" pitchFamily="18" charset="0"/>
                <a:cs typeface="Times New Roman" pitchFamily="18" charset="0"/>
              </a:rPr>
              <a:t>Emsal Ücret</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Ücretle yapılan imalatta, ücretin gerçek miktarının bilinmemesi veya doğru olarak tayin edilmemesi hallerinde tespit edilecek emsal ücret de "Emsal Bedel" bölümünde anlatılan esaslara göre tespit olunur.</a:t>
            </a:r>
            <a:endParaRPr lang="tr-T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548681"/>
            <a:ext cx="8784976" cy="6299160"/>
          </a:xfrm>
          <a:prstGeom prst="rect">
            <a:avLst/>
          </a:prstGeom>
        </p:spPr>
        <p:txBody>
          <a:bodyPr wrap="square">
            <a:spAutoFit/>
          </a:bodyPr>
          <a:lstStyle/>
          <a:p>
            <a:pPr marR="36195" indent="-1193800" algn="just">
              <a:lnSpc>
                <a:spcPts val="1370"/>
              </a:lnSpc>
              <a:spcBef>
                <a:spcPts val="600"/>
              </a:spcBef>
              <a:spcAft>
                <a:spcPts val="0"/>
              </a:spcAft>
            </a:pPr>
            <a:r>
              <a:rPr lang="tr-TR" sz="1200" b="1" dirty="0" smtClean="0">
                <a:latin typeface="Times New Roman" pitchFamily="18" charset="0"/>
                <a:cs typeface="Times New Roman" pitchFamily="18" charset="0"/>
              </a:rPr>
              <a:t>ÖZELLİKLİ DİĞER DEĞERLEME ÖLÇÜTLERİ</a:t>
            </a:r>
            <a:endParaRPr lang="tr-TR" sz="1200" dirty="0" smtClean="0">
              <a:latin typeface="Times New Roman" pitchFamily="18" charset="0"/>
              <a:cs typeface="Times New Roman" pitchFamily="18" charset="0"/>
            </a:endParaRPr>
          </a:p>
          <a:p>
            <a:pPr marR="36195" indent="-571500" algn="just">
              <a:lnSpc>
                <a:spcPts val="1825"/>
              </a:lnSpc>
              <a:spcBef>
                <a:spcPts val="600"/>
              </a:spcBef>
              <a:spcAft>
                <a:spcPts val="0"/>
              </a:spcAft>
              <a:tabLst>
                <a:tab pos="795655" algn="l"/>
              </a:tabLst>
            </a:pPr>
            <a:r>
              <a:rPr lang="tr-TR" sz="1200" b="1" dirty="0" smtClean="0">
                <a:latin typeface="Times New Roman" pitchFamily="18" charset="0"/>
                <a:cs typeface="Times New Roman" pitchFamily="18" charset="0"/>
              </a:rPr>
              <a:t> Alış Bedeli</a:t>
            </a:r>
            <a:endParaRPr lang="tr-TR" sz="12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200" dirty="0" smtClean="0">
                <a:latin typeface="Times New Roman" pitchFamily="18" charset="0"/>
                <a:cs typeface="Times New Roman" pitchFamily="18" charset="0"/>
              </a:rPr>
              <a:t>Alış bedeli, iktisadi bir kıymetin iktisap edilmesi karşılığında, alım esnasında, ödenen veya borçlanı­lan bedeldir. Alış bedeli, bir değerleme ölçütü olarak VUK'un 261'inci maddesinde sayılmamış olmasına karşın, bu bedel ile değerleme uygulamasına sadece VUK'un 279'uncu maddesinde ifade edilen bazı menkul kıymetlerde rastlanır. Söz konusu menkul kıymetlerin döviz cinsinden borçlanılarak ya da kredi ile alınması durumunda ortaya çıkan kur farkı, faiz, komisyon ve benzeri masraflar alış bedeline dahil edilmez. Alış bedeline dahil edilmeyen bu ödemeler tahakkuk ettikleri dönemde gider kaydedilir.</a:t>
            </a:r>
          </a:p>
          <a:p>
            <a:pPr marR="36195" indent="-571500" algn="just">
              <a:lnSpc>
                <a:spcPts val="1825"/>
              </a:lnSpc>
              <a:spcBef>
                <a:spcPts val="600"/>
              </a:spcBef>
              <a:spcAft>
                <a:spcPts val="0"/>
              </a:spcAft>
              <a:tabLst>
                <a:tab pos="795655" algn="l"/>
              </a:tabLst>
            </a:pPr>
            <a:r>
              <a:rPr lang="tr-TR" sz="1200" b="1" dirty="0" smtClean="0">
                <a:latin typeface="Times New Roman" pitchFamily="18" charset="0"/>
                <a:cs typeface="Times New Roman" pitchFamily="18" charset="0"/>
              </a:rPr>
              <a:t> </a:t>
            </a:r>
            <a:endParaRPr lang="tr-TR" sz="1200" dirty="0" smtClean="0">
              <a:latin typeface="Times New Roman" pitchFamily="18" charset="0"/>
              <a:cs typeface="Times New Roman" pitchFamily="18" charset="0"/>
            </a:endParaRPr>
          </a:p>
          <a:p>
            <a:pPr marR="36195" indent="-571500" algn="just">
              <a:lnSpc>
                <a:spcPts val="1825"/>
              </a:lnSpc>
              <a:spcBef>
                <a:spcPts val="600"/>
              </a:spcBef>
              <a:spcAft>
                <a:spcPts val="0"/>
              </a:spcAft>
              <a:tabLst>
                <a:tab pos="795655" algn="l"/>
              </a:tabLst>
            </a:pPr>
            <a:r>
              <a:rPr lang="tr-TR" sz="1200" b="1" dirty="0" smtClean="0">
                <a:latin typeface="Times New Roman" pitchFamily="18" charset="0"/>
                <a:cs typeface="Times New Roman" pitchFamily="18" charset="0"/>
              </a:rPr>
              <a:t>Alış Emsal Bedeli</a:t>
            </a:r>
            <a:endParaRPr lang="tr-TR" sz="12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200" dirty="0" smtClean="0">
                <a:latin typeface="Times New Roman" pitchFamily="18" charset="0"/>
                <a:cs typeface="Times New Roman" pitchFamily="18" charset="0"/>
              </a:rPr>
              <a:t> </a:t>
            </a:r>
          </a:p>
          <a:p>
            <a:pPr marR="36195" indent="-1193800" algn="just">
              <a:lnSpc>
                <a:spcPts val="1370"/>
              </a:lnSpc>
              <a:spcBef>
                <a:spcPts val="600"/>
              </a:spcBef>
              <a:spcAft>
                <a:spcPts val="0"/>
              </a:spcAft>
            </a:pPr>
            <a:r>
              <a:rPr lang="tr-TR" sz="1200" dirty="0" smtClean="0">
                <a:latin typeface="Times New Roman" pitchFamily="18" charset="0"/>
                <a:cs typeface="Times New Roman" pitchFamily="18" charset="0"/>
              </a:rPr>
              <a:t>Emsal bedel uygulamasının özellikli bir halidir. 267'nci maddede belirtilen yöntemlere bağlı kalmak­sızın, kendine has bazı hallerde bu yönteme başvurulabilir. Örneğin, VUK'un geçici 4'üncü maddesi uya­rınca ilk defa bilanço esasında gelir ve kurumlar vergisi mükellefiyetine girecek olanlar, açılış bilançolarını ve envanterlerini düzenlerken, maliyet bedeli ile değerlenmesi icap eden kıymetlerin bu bedeli bilinmiyor­sa maliyet bedeli yerine, bizzat kendilerince belirlenecek alış emsal bedelini değerlemede esas almak duru­mundadırlar. Vergi incelemesi neticesinde alış emsal bedelinin fazla hesap edildiğinin anlaşılması halinde mükellef hakkında vergi ziyaı veya usulsüzlük cezaları uygulanmaz.</a:t>
            </a:r>
          </a:p>
          <a:p>
            <a:pPr marR="36195" indent="-571500" algn="just">
              <a:lnSpc>
                <a:spcPts val="1825"/>
              </a:lnSpc>
              <a:spcBef>
                <a:spcPts val="600"/>
              </a:spcBef>
              <a:spcAft>
                <a:spcPts val="0"/>
              </a:spcAft>
              <a:tabLst>
                <a:tab pos="795655" algn="l"/>
              </a:tabLst>
            </a:pPr>
            <a:r>
              <a:rPr lang="tr-TR" sz="1200" b="1" dirty="0" smtClean="0">
                <a:latin typeface="Times New Roman" pitchFamily="18" charset="0"/>
                <a:cs typeface="Times New Roman" pitchFamily="18" charset="0"/>
              </a:rPr>
              <a:t> </a:t>
            </a:r>
            <a:endParaRPr lang="tr-TR" sz="1200" dirty="0" smtClean="0">
              <a:latin typeface="Times New Roman" pitchFamily="18" charset="0"/>
              <a:cs typeface="Times New Roman" pitchFamily="18" charset="0"/>
            </a:endParaRPr>
          </a:p>
          <a:p>
            <a:pPr marR="36195" indent="-571500" algn="just">
              <a:lnSpc>
                <a:spcPts val="1825"/>
              </a:lnSpc>
              <a:spcBef>
                <a:spcPts val="600"/>
              </a:spcBef>
              <a:spcAft>
                <a:spcPts val="0"/>
              </a:spcAft>
              <a:tabLst>
                <a:tab pos="795655" algn="l"/>
              </a:tabLst>
            </a:pPr>
            <a:r>
              <a:rPr lang="tr-TR" sz="1200" b="1" dirty="0" smtClean="0">
                <a:latin typeface="Times New Roman" pitchFamily="18" charset="0"/>
                <a:cs typeface="Times New Roman" pitchFamily="18" charset="0"/>
              </a:rPr>
              <a:t>Emsal Ücret Tespitinde Ortalama Perakende Satış Fiyatı</a:t>
            </a:r>
            <a:endParaRPr lang="tr-TR" sz="12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200" dirty="0" smtClean="0">
                <a:latin typeface="Times New Roman" pitchFamily="18" charset="0"/>
                <a:cs typeface="Times New Roman" pitchFamily="18" charset="0"/>
              </a:rPr>
              <a:t>Bu da emsal bedel uygulamasının özellikli bir halidir. Bu halin, 267'nci maddede belirtilen yöntem­lere bağlı kalmaksızın, hizmet erbabına, hizmet karşılığı verilen ayınlar nedeniyle ücret hesabı yapılırken bu ayınların verildiği gün ve yerdeki ortalama perakende fiyatlara göre değerleme yapılması esasını belir­ten GVK'nın 63'üncü maddesinde uygulama alanı mevcuttur.</a:t>
            </a:r>
          </a:p>
          <a:p>
            <a:pPr marR="36195" indent="-1193800" algn="just">
              <a:lnSpc>
                <a:spcPts val="1370"/>
              </a:lnSpc>
              <a:spcBef>
                <a:spcPts val="600"/>
              </a:spcBef>
              <a:spcAft>
                <a:spcPts val="0"/>
              </a:spcAft>
            </a:pPr>
            <a:r>
              <a:rPr lang="tr-TR" sz="1200" b="1" dirty="0" smtClean="0">
                <a:latin typeface="Times New Roman" pitchFamily="18" charset="0"/>
                <a:cs typeface="Times New Roman" pitchFamily="18" charset="0"/>
              </a:rPr>
              <a:t> </a:t>
            </a:r>
            <a:endParaRPr lang="tr-TR" sz="1200" dirty="0" smtClean="0">
              <a:latin typeface="Times New Roman" pitchFamily="18" charset="0"/>
              <a:cs typeface="Times New Roman" pitchFamily="18" charset="0"/>
            </a:endParaRPr>
          </a:p>
          <a:p>
            <a:pPr marR="36195" indent="-571500" algn="just">
              <a:lnSpc>
                <a:spcPts val="1825"/>
              </a:lnSpc>
              <a:spcBef>
                <a:spcPts val="600"/>
              </a:spcBef>
              <a:spcAft>
                <a:spcPts val="0"/>
              </a:spcAft>
              <a:tabLst>
                <a:tab pos="798830" algn="l"/>
              </a:tabLst>
            </a:pPr>
            <a:r>
              <a:rPr lang="tr-TR" sz="1200" b="1" dirty="0" smtClean="0">
                <a:latin typeface="Times New Roman" pitchFamily="18" charset="0"/>
                <a:cs typeface="Times New Roman" pitchFamily="18" charset="0"/>
              </a:rPr>
              <a:t>Kira Ödemelerinin Bugünkü Değeri</a:t>
            </a:r>
            <a:endParaRPr lang="tr-TR" sz="1200" dirty="0" smtClean="0">
              <a:latin typeface="Times New Roman" pitchFamily="18" charset="0"/>
              <a:cs typeface="Times New Roman" pitchFamily="18" charset="0"/>
            </a:endParaRPr>
          </a:p>
          <a:p>
            <a:pPr marR="36195" indent="-571500" algn="just">
              <a:lnSpc>
                <a:spcPts val="1825"/>
              </a:lnSpc>
              <a:spcBef>
                <a:spcPts val="600"/>
              </a:spcBef>
              <a:spcAft>
                <a:spcPts val="0"/>
              </a:spcAft>
              <a:tabLst>
                <a:tab pos="798830" algn="l"/>
              </a:tabLst>
            </a:pPr>
            <a:r>
              <a:rPr lang="tr-TR" sz="1200" dirty="0" smtClean="0">
                <a:latin typeface="Times New Roman" pitchFamily="18" charset="0"/>
                <a:cs typeface="Times New Roman" pitchFamily="18" charset="0"/>
              </a:rPr>
              <a:t> VUK'un mükerrer 290'ıncı maddesinde değinilen kira ödemelerinin bugünkü değeri; finansal kiralama işlemlerinde kira ödemelerinin, sözleşme tarihinde, kiralamada kullanılan faiz oranı dikkate alı­narak hesaplanan bugünkü değerlerinin toplamıdır. Kiralamada kullanılan faiz oranı tespit edilemiyorsa, kiracının kiralamaya konu iktisadi kıymeti satın almak</a:t>
            </a:r>
            <a:endParaRPr lang="tr-TR"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620688"/>
            <a:ext cx="7776864" cy="5888792"/>
          </a:xfrm>
          <a:prstGeom prst="rect">
            <a:avLst/>
          </a:prstGeom>
        </p:spPr>
        <p:txBody>
          <a:bodyPr wrap="square">
            <a:spAutoFit/>
          </a:bodyPr>
          <a:lstStyle/>
          <a:p>
            <a:pPr marR="36195" indent="-1193800" algn="just">
              <a:lnSpc>
                <a:spcPts val="1370"/>
              </a:lnSpc>
              <a:spcBef>
                <a:spcPts val="600"/>
              </a:spcBef>
              <a:spcAft>
                <a:spcPts val="0"/>
              </a:spcAft>
            </a:pPr>
            <a:r>
              <a:rPr lang="tr-TR" sz="1600" b="1" dirty="0" smtClean="0">
                <a:latin typeface="Times New Roman" pitchFamily="18" charset="0"/>
                <a:cs typeface="Times New Roman" pitchFamily="18" charset="0"/>
              </a:rPr>
              <a:t>2.BÖLÜM</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b="1" dirty="0" smtClean="0">
                <a:latin typeface="Times New Roman" pitchFamily="18" charset="0"/>
                <a:cs typeface="Times New Roman" pitchFamily="18" charset="0"/>
              </a:rPr>
              <a:t> </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b="1" dirty="0" smtClean="0">
                <a:latin typeface="Times New Roman" pitchFamily="18" charset="0"/>
                <a:cs typeface="Times New Roman" pitchFamily="18" charset="0"/>
              </a:rPr>
              <a:t>İKTİSADİ İŞLETMELERE DAHİL KIYMETLERİ DEĞERLEME</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b="1" dirty="0" smtClean="0">
                <a:latin typeface="Times New Roman" pitchFamily="18" charset="0"/>
                <a:cs typeface="Times New Roman" pitchFamily="18" charset="0"/>
              </a:rPr>
              <a:t> </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b="1" dirty="0" smtClean="0">
                <a:latin typeface="Times New Roman" pitchFamily="18" charset="0"/>
                <a:cs typeface="Times New Roman" pitchFamily="18" charset="0"/>
              </a:rPr>
              <a:t>Gayrimenkul Değerlemesi</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 </a:t>
            </a: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Vuk’un 269’uncu maddesinde vurgulanmıştır.</a:t>
            </a:r>
          </a:p>
          <a:p>
            <a:pPr marR="36195" indent="-571500" algn="just">
              <a:lnSpc>
                <a:spcPts val="1825"/>
              </a:lnSpc>
              <a:spcBef>
                <a:spcPts val="600"/>
              </a:spcBef>
              <a:spcAft>
                <a:spcPts val="0"/>
              </a:spcAft>
            </a:pPr>
            <a:r>
              <a:rPr lang="tr-TR" sz="1600" dirty="0" smtClean="0">
                <a:latin typeface="Times New Roman" pitchFamily="18" charset="0"/>
                <a:cs typeface="Times New Roman" pitchFamily="18" charset="0"/>
              </a:rPr>
              <a:t> </a:t>
            </a:r>
          </a:p>
          <a:p>
            <a:pPr marR="36195" indent="-571500" algn="just">
              <a:lnSpc>
                <a:spcPts val="1825"/>
              </a:lnSpc>
              <a:spcBef>
                <a:spcPts val="600"/>
              </a:spcBef>
              <a:spcAft>
                <a:spcPts val="0"/>
              </a:spcAft>
            </a:pPr>
            <a:r>
              <a:rPr lang="tr-TR" sz="1600" b="1" dirty="0" smtClean="0">
                <a:latin typeface="Times New Roman" pitchFamily="18" charset="0"/>
                <a:cs typeface="Times New Roman" pitchFamily="18" charset="0"/>
              </a:rPr>
              <a:t>Gayrimenkuller</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 </a:t>
            </a: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4721 sayılı Türk Medeni Kanunu'nun (MK) 704'üncü maddesine göre; taşınmaz (gayrimenkul) mülkiyetinin konusu şunlardır:</a:t>
            </a:r>
          </a:p>
          <a:p>
            <a:pPr marL="342900" marR="36195" lvl="0" indent="-342900" algn="just">
              <a:lnSpc>
                <a:spcPts val="1610"/>
              </a:lnSpc>
              <a:spcBef>
                <a:spcPts val="600"/>
              </a:spcBef>
              <a:spcAft>
                <a:spcPts val="0"/>
              </a:spcAft>
              <a:buClr>
                <a:srgbClr val="000000"/>
              </a:buClr>
              <a:buSzPts val="1000"/>
              <a:buFont typeface="Arial"/>
              <a:buChar char="•"/>
              <a:tabLst>
                <a:tab pos="338455" algn="l"/>
              </a:tabLst>
            </a:pPr>
            <a:r>
              <a:rPr lang="tr-TR" sz="1600" dirty="0" smtClean="0">
                <a:latin typeface="Times New Roman" pitchFamily="18" charset="0"/>
                <a:ea typeface="Batang"/>
                <a:cs typeface="Times New Roman" pitchFamily="18" charset="0"/>
              </a:rPr>
              <a:t>Arazi,</a:t>
            </a:r>
          </a:p>
          <a:p>
            <a:pPr marL="342900" marR="36195" lvl="0" indent="-342900" algn="just">
              <a:lnSpc>
                <a:spcPts val="1370"/>
              </a:lnSpc>
              <a:spcBef>
                <a:spcPts val="600"/>
              </a:spcBef>
              <a:spcAft>
                <a:spcPts val="0"/>
              </a:spcAft>
              <a:buClr>
                <a:srgbClr val="000000"/>
              </a:buClr>
              <a:buSzPts val="1000"/>
              <a:buFont typeface="Arial"/>
              <a:buChar char="•"/>
              <a:tabLst>
                <a:tab pos="341630" algn="l"/>
              </a:tabLst>
            </a:pPr>
            <a:r>
              <a:rPr lang="tr-TR" sz="1600" dirty="0" smtClean="0">
                <a:latin typeface="Times New Roman" pitchFamily="18" charset="0"/>
                <a:ea typeface="Batang"/>
                <a:cs typeface="Times New Roman" pitchFamily="18" charset="0"/>
              </a:rPr>
              <a:t>Kat mülkiyeti kütüğüne kayıtlı bağımsız bölümler (daire, dükkan, depo vs.),</a:t>
            </a:r>
          </a:p>
          <a:p>
            <a:pPr marL="342900" marR="36195" lvl="0" indent="-342900" algn="just">
              <a:lnSpc>
                <a:spcPts val="1370"/>
              </a:lnSpc>
              <a:spcBef>
                <a:spcPts val="600"/>
              </a:spcBef>
              <a:spcAft>
                <a:spcPts val="0"/>
              </a:spcAft>
              <a:buClr>
                <a:srgbClr val="000000"/>
              </a:buClr>
              <a:buSzPts val="1000"/>
              <a:buFont typeface="Arial"/>
              <a:buChar char="•"/>
              <a:tabLst>
                <a:tab pos="335280" algn="l"/>
              </a:tabLst>
            </a:pPr>
            <a:r>
              <a:rPr lang="tr-TR" sz="1600" dirty="0" smtClean="0">
                <a:latin typeface="Times New Roman" pitchFamily="18" charset="0"/>
                <a:ea typeface="Batang"/>
                <a:cs typeface="Times New Roman" pitchFamily="18" charset="0"/>
              </a:rPr>
              <a:t>Tapu kütüğünde ayrı sayfaya kaydedilen bağımsız ve sürekli haklar (üst hakkı, kaynak hakkı).</a:t>
            </a: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Medeni Kanuna koşut olarak, 22.07.2013 tarihli ve 2013/5150 sayılı Bakanlar Kurulu Kararı eki Tapu Sicili Tüzüğü'nün 8'inci maddesinde de tapu siciline kaydı gereken taşınmazlar.</a:t>
            </a:r>
          </a:p>
          <a:p>
            <a:pPr marL="342900" marR="36195" lvl="0" indent="-342900" algn="just">
              <a:lnSpc>
                <a:spcPts val="1610"/>
              </a:lnSpc>
              <a:spcBef>
                <a:spcPts val="600"/>
              </a:spcBef>
              <a:spcAft>
                <a:spcPts val="0"/>
              </a:spcAft>
              <a:buClr>
                <a:srgbClr val="000000"/>
              </a:buClr>
              <a:buSzPts val="1000"/>
              <a:buFont typeface="Arial"/>
              <a:buChar char="•"/>
              <a:tabLst>
                <a:tab pos="338455" algn="l"/>
              </a:tabLst>
            </a:pPr>
            <a:r>
              <a:rPr lang="tr-TR" sz="1600" dirty="0" smtClean="0">
                <a:latin typeface="Times New Roman" pitchFamily="18" charset="0"/>
                <a:ea typeface="Batang"/>
                <a:cs typeface="Times New Roman" pitchFamily="18" charset="0"/>
              </a:rPr>
              <a:t>Arazi,</a:t>
            </a:r>
          </a:p>
          <a:p>
            <a:pPr marL="342900" marR="36195" lvl="0" indent="-342900" algn="just">
              <a:lnSpc>
                <a:spcPts val="1370"/>
              </a:lnSpc>
              <a:spcBef>
                <a:spcPts val="600"/>
              </a:spcBef>
              <a:spcAft>
                <a:spcPts val="0"/>
              </a:spcAft>
              <a:buClr>
                <a:srgbClr val="000000"/>
              </a:buClr>
              <a:buSzPts val="1000"/>
              <a:buFont typeface="Arial"/>
              <a:buChar char="•"/>
              <a:tabLst>
                <a:tab pos="341630" algn="l"/>
              </a:tabLst>
            </a:pPr>
            <a:r>
              <a:rPr lang="tr-TR" sz="1600" dirty="0" smtClean="0">
                <a:latin typeface="Times New Roman" pitchFamily="18" charset="0"/>
                <a:ea typeface="Batang"/>
                <a:cs typeface="Times New Roman" pitchFamily="18" charset="0"/>
              </a:rPr>
              <a:t>Bağımsız ve sürekli haklar,</a:t>
            </a:r>
          </a:p>
          <a:p>
            <a:pPr marL="342900" marR="36195" lvl="0" indent="-342900" algn="just">
              <a:lnSpc>
                <a:spcPts val="1370"/>
              </a:lnSpc>
              <a:spcBef>
                <a:spcPts val="600"/>
              </a:spcBef>
              <a:spcAft>
                <a:spcPts val="0"/>
              </a:spcAft>
              <a:buClr>
                <a:srgbClr val="000000"/>
              </a:buClr>
              <a:buSzPts val="1000"/>
              <a:buFont typeface="Arial"/>
              <a:buChar char="•"/>
              <a:tabLst>
                <a:tab pos="341630" algn="l"/>
              </a:tabLst>
            </a:pPr>
            <a:r>
              <a:rPr lang="tr-TR" sz="1600" dirty="0" smtClean="0">
                <a:latin typeface="Times New Roman" pitchFamily="18" charset="0"/>
                <a:ea typeface="Batang"/>
                <a:cs typeface="Times New Roman" pitchFamily="18" charset="0"/>
              </a:rPr>
              <a:t>Kat mülkiyetine konu olan bağımsız bölümler,</a:t>
            </a: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olarak sayılmıştır.</a:t>
            </a:r>
          </a:p>
          <a:p>
            <a:pPr marR="36195" indent="-571500" algn="just">
              <a:lnSpc>
                <a:spcPts val="1825"/>
              </a:lnSpc>
              <a:spcBef>
                <a:spcPts val="600"/>
              </a:spcBef>
              <a:spcAft>
                <a:spcPts val="0"/>
              </a:spcAft>
              <a:tabLst>
                <a:tab pos="801370" algn="l"/>
              </a:tabLst>
            </a:pPr>
            <a:r>
              <a:rPr lang="tr-TR" sz="1600" dirty="0" smtClean="0">
                <a:latin typeface="Times New Roman"/>
                <a:cs typeface="Batang"/>
              </a:rPr>
              <a:t> </a:t>
            </a:r>
            <a:endParaRPr lang="tr-TR" sz="1600" dirty="0">
              <a:latin typeface="Batang"/>
              <a:cs typeface="Batang"/>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476672"/>
            <a:ext cx="7848872" cy="5616602"/>
          </a:xfrm>
          <a:prstGeom prst="rect">
            <a:avLst/>
          </a:prstGeom>
        </p:spPr>
        <p:txBody>
          <a:bodyPr wrap="square">
            <a:spAutoFit/>
          </a:bodyPr>
          <a:lstStyle/>
          <a:p>
            <a:pPr marR="36195" indent="-571500" algn="just">
              <a:lnSpc>
                <a:spcPts val="1825"/>
              </a:lnSpc>
              <a:spcBef>
                <a:spcPts val="600"/>
              </a:spcBef>
              <a:spcAft>
                <a:spcPts val="0"/>
              </a:spcAft>
              <a:tabLst>
                <a:tab pos="801370" algn="l"/>
              </a:tabLst>
            </a:pPr>
            <a:r>
              <a:rPr lang="tr-TR" sz="1400" b="1" dirty="0" smtClean="0">
                <a:latin typeface="Times New Roman" pitchFamily="18" charset="0"/>
                <a:cs typeface="Times New Roman" pitchFamily="18" charset="0"/>
              </a:rPr>
              <a:t> </a:t>
            </a:r>
            <a:r>
              <a:rPr lang="tr-TR" sz="1600" b="1" dirty="0" smtClean="0">
                <a:latin typeface="Times New Roman" pitchFamily="18" charset="0"/>
                <a:cs typeface="Times New Roman" pitchFamily="18" charset="0"/>
              </a:rPr>
              <a:t>Arazi</a:t>
            </a:r>
            <a:endParaRPr lang="tr-TR" sz="1600" dirty="0" smtClean="0">
              <a:latin typeface="Times New Roman" pitchFamily="18" charset="0"/>
              <a:cs typeface="Times New Roman" pitchFamily="18" charset="0"/>
            </a:endParaRPr>
          </a:p>
          <a:p>
            <a:pPr marR="36195" indent="-571500" algn="just">
              <a:lnSpc>
                <a:spcPts val="1825"/>
              </a:lnSpc>
              <a:spcBef>
                <a:spcPts val="600"/>
              </a:spcBef>
              <a:spcAft>
                <a:spcPts val="0"/>
              </a:spcAft>
              <a:tabLst>
                <a:tab pos="807720" algn="l"/>
              </a:tabLst>
            </a:pPr>
            <a:r>
              <a:rPr lang="tr-TR" sz="1600" dirty="0" smtClean="0">
                <a:latin typeface="Times New Roman" pitchFamily="18" charset="0"/>
                <a:cs typeface="Times New Roman" pitchFamily="18" charset="0"/>
              </a:rPr>
              <a:t>Arazi 2013/5150 sayılı Bakanlar Kurulu Kararı eki Tapu Sicil Tüzüğünün 9'uncu maddesine göre, "sınırları hukuki ve geometrik yöntemlerle belirlenmiş yeryüzü parçası" şeklinde tanımlanmıştır. Araziye gayrimenkul vasfını kazandıran tapu siciline kaydedilmesi olmayıp tapu sicilinde kaydı olmasa dahi arazi gayrimenkuldur.</a:t>
            </a:r>
            <a:r>
              <a:rPr lang="tr-TR" sz="1600" b="1" dirty="0" smtClean="0">
                <a:latin typeface="Times New Roman" pitchFamily="18" charset="0"/>
                <a:cs typeface="Times New Roman" pitchFamily="18" charset="0"/>
              </a:rPr>
              <a:t> </a:t>
            </a:r>
          </a:p>
          <a:p>
            <a:pPr marR="36195" indent="-571500" algn="just">
              <a:lnSpc>
                <a:spcPts val="1825"/>
              </a:lnSpc>
              <a:spcBef>
                <a:spcPts val="600"/>
              </a:spcBef>
              <a:spcAft>
                <a:spcPts val="0"/>
              </a:spcAft>
              <a:tabLst>
                <a:tab pos="807720" algn="l"/>
              </a:tabLst>
            </a:pPr>
            <a:endParaRPr lang="tr-TR" sz="1600" b="1" dirty="0" smtClean="0">
              <a:latin typeface="Times New Roman" pitchFamily="18" charset="0"/>
              <a:cs typeface="Times New Roman" pitchFamily="18" charset="0"/>
            </a:endParaRPr>
          </a:p>
          <a:p>
            <a:pPr marR="36195" indent="-571500" algn="just">
              <a:lnSpc>
                <a:spcPts val="1825"/>
              </a:lnSpc>
              <a:spcBef>
                <a:spcPts val="600"/>
              </a:spcBef>
              <a:spcAft>
                <a:spcPts val="0"/>
              </a:spcAft>
              <a:tabLst>
                <a:tab pos="807720" algn="l"/>
              </a:tabLst>
            </a:pPr>
            <a:r>
              <a:rPr lang="tr-TR" sz="1600" b="1" dirty="0" smtClean="0">
                <a:latin typeface="Times New Roman" pitchFamily="18" charset="0"/>
                <a:cs typeface="Times New Roman" pitchFamily="18" charset="0"/>
              </a:rPr>
              <a:t>Kat Mülkiyeti Kütüğüne Kayıtlı Bağımsız Bölümler</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 </a:t>
            </a: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634 sayılı Kat Mülkiyeti Kanunu'nun l'inci maddesine göre tamamlanmış bir yapının kat, daire, iş bürosu, dükkan, mağaza, mahzen, depo gibi bölümlerinden ayrı ayrı ve başlı başına kullanılmaya elverişli olanları üzerinde, o gayrimenkulun maliki veya ortak malikleri tarafından bağımsız mülkiyet hakları kurulabilir. Kanunun 13'üncü maddesine göre de arazinin aksine, bu yapıların gayrimenkul vasfını kazanması, bunların kat mülkiyeti kütüğünün ayrı bir sayfasına kaydedilmesiyle meydana gelir.</a:t>
            </a:r>
          </a:p>
          <a:p>
            <a:pPr marR="36195" indent="-571500" algn="just">
              <a:lnSpc>
                <a:spcPts val="1825"/>
              </a:lnSpc>
              <a:spcBef>
                <a:spcPts val="600"/>
              </a:spcBef>
              <a:spcAft>
                <a:spcPts val="0"/>
              </a:spcAft>
              <a:tabLst>
                <a:tab pos="801370" algn="l"/>
              </a:tabLst>
            </a:pPr>
            <a:r>
              <a:rPr lang="tr-TR" sz="1600" b="1" dirty="0" smtClean="0">
                <a:latin typeface="Times New Roman" pitchFamily="18" charset="0"/>
                <a:cs typeface="Times New Roman" pitchFamily="18" charset="0"/>
              </a:rPr>
              <a:t> </a:t>
            </a:r>
            <a:endParaRPr lang="tr-TR" sz="1600" dirty="0" smtClean="0">
              <a:latin typeface="Times New Roman" pitchFamily="18" charset="0"/>
              <a:cs typeface="Times New Roman" pitchFamily="18" charset="0"/>
            </a:endParaRPr>
          </a:p>
          <a:p>
            <a:pPr marR="36195" indent="-571500" algn="just">
              <a:lnSpc>
                <a:spcPts val="1825"/>
              </a:lnSpc>
              <a:spcBef>
                <a:spcPts val="600"/>
              </a:spcBef>
              <a:spcAft>
                <a:spcPts val="0"/>
              </a:spcAft>
              <a:tabLst>
                <a:tab pos="801370" algn="l"/>
              </a:tabLst>
            </a:pPr>
            <a:r>
              <a:rPr lang="tr-TR" sz="1600" b="1" dirty="0" smtClean="0">
                <a:latin typeface="Times New Roman" pitchFamily="18" charset="0"/>
                <a:cs typeface="Times New Roman" pitchFamily="18" charset="0"/>
              </a:rPr>
              <a:t>Tapu Kütüğünde Ayrı Sayfaya Kaydedilen Bağımsız ve Sürekli Haklar</a:t>
            </a:r>
            <a:endParaRPr lang="tr-TR" sz="1600" dirty="0" smtClean="0">
              <a:latin typeface="Times New Roman" pitchFamily="18" charset="0"/>
              <a:cs typeface="Times New Roman" pitchFamily="18" charset="0"/>
            </a:endParaRP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 </a:t>
            </a:r>
          </a:p>
          <a:p>
            <a:pPr marR="36195" indent="-1193800" algn="just">
              <a:lnSpc>
                <a:spcPts val="1370"/>
              </a:lnSpc>
              <a:spcBef>
                <a:spcPts val="600"/>
              </a:spcBef>
              <a:spcAft>
                <a:spcPts val="0"/>
              </a:spcAft>
            </a:pPr>
            <a:r>
              <a:rPr lang="tr-TR" sz="1600" dirty="0" smtClean="0">
                <a:latin typeface="Times New Roman" pitchFamily="18" charset="0"/>
                <a:cs typeface="Times New Roman" pitchFamily="18" charset="0"/>
              </a:rPr>
              <a:t>Gerek Medeni Kanun'da gerekse Tapu Sicili Tüzüğü'nde taşınmaz olarak kabul edilebilecek haklar açıkça belirlenmiştir. Tapu kütüğüne taşınmaz olarak tescil edilen bağımsız ve sürekli haklar, üçüncü kişilere devredilebilir, mirasçılara geçebilir ve üzerinde her türlü aynî veya kişisel hak kurulabilir. Bu nedenle anılan haklar da gayrimenkul statüsündedir.Noter, mahkeme, kıymet takdiri, komisyon ve tellaliye giderleri işletmeler tarafından hakkın maliyetine eklenebilir veya gider kaydedilebilir.</a:t>
            </a:r>
          </a:p>
          <a:p>
            <a:pPr marR="36195" indent="-1193800" algn="just">
              <a:lnSpc>
                <a:spcPts val="1370"/>
              </a:lnSpc>
              <a:spcBef>
                <a:spcPts val="600"/>
              </a:spcBef>
              <a:spcAft>
                <a:spcPts val="0"/>
              </a:spcAft>
            </a:pPr>
            <a:endParaRPr lang="tr-TR" sz="1000" dirty="0">
              <a:latin typeface="Batang"/>
              <a:cs typeface="Batang"/>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284976"/>
            <a:ext cx="8964488" cy="8248412"/>
          </a:xfrm>
          <a:prstGeom prst="rect">
            <a:avLst/>
          </a:prstGeom>
        </p:spPr>
        <p:txBody>
          <a:bodyPr wrap="square">
            <a:spAutoFit/>
          </a:bodyPr>
          <a:lstStyle/>
          <a:p>
            <a:r>
              <a:rPr lang="tr-TR" sz="1400" b="1" dirty="0" smtClean="0">
                <a:latin typeface="Times New Roman" pitchFamily="18" charset="0"/>
                <a:cs typeface="Times New Roman" pitchFamily="18" charset="0"/>
              </a:rPr>
              <a:t>Taşınmaz Lehine irtifak Hakkı (Genel Tanım)</a:t>
            </a:r>
            <a:r>
              <a:rPr lang="tr-TR" sz="1400" dirty="0" smtClean="0">
                <a:latin typeface="Times New Roman" pitchFamily="18" charset="0"/>
                <a:cs typeface="Times New Roman" pitchFamily="18" charset="0"/>
              </a:rPr>
              <a:t> </a:t>
            </a:r>
          </a:p>
          <a:p>
            <a:pPr algn="just"/>
            <a:r>
              <a:rPr lang="tr-TR" sz="1400" dirty="0" smtClean="0">
                <a:latin typeface="Times New Roman" pitchFamily="18" charset="0"/>
                <a:cs typeface="Times New Roman" pitchFamily="18" charset="0"/>
              </a:rPr>
              <a:t>4721 sayılı Türk Medeni Kanunu'nun 779-793'üncü maddelerinde taşınmaz lehine irtifak hakkı­na ilişkin düzenlemeler yer almaktadır. Taşınmaz lehine irtifak hakkı, bir taşınmaz üzerinde diğer bir taşınmaz lehine konulmuş bir yük olup, yüklü taşınmazın malikini mülkiyet hakkının sağladığı bazı yetkileri kullanmaktan kaçınmaya veya yararlanan taşınmaz malikinin yüklü taşınmazı belirli şekilde kullanmasına katlanmaya mecbur kılar. Yapma borçları ise başlı başına irtifakın konusu olamaz; ona ancak yan edim olarak bağlanabilir.İrtifak hakkının tesisi için tapu kütüğüne tescil şarttır.</a:t>
            </a:r>
          </a:p>
          <a:p>
            <a:pPr algn="just"/>
            <a:r>
              <a:rPr lang="tr-TR" sz="1400" dirty="0" smtClean="0">
                <a:latin typeface="Times New Roman" pitchFamily="18" charset="0"/>
                <a:cs typeface="Times New Roman" pitchFamily="18" charset="0"/>
              </a:rPr>
              <a:t> </a:t>
            </a:r>
          </a:p>
          <a:p>
            <a:pPr algn="just"/>
            <a:r>
              <a:rPr lang="tr-TR" sz="1400" dirty="0" smtClean="0">
                <a:latin typeface="Times New Roman" pitchFamily="18" charset="0"/>
                <a:cs typeface="Times New Roman" pitchFamily="18" charset="0"/>
              </a:rPr>
              <a:t>İrtifak hakkının zamanaşımı yoluyla kazanılması, ancak mülkiyeti bu yolla elde edinilebilecek olan taşınmazlarda mümkündür. İrtifak hakkının kurulmasına ilişkin sözleşmenin geçerli olması, resmi şekilde düzenlenmesine bağlıdır. Anılan hakkın maliyet bedeli, taşınmaz sahibine ödenen bedel ile sözleşme masrafların­dan oluşur noter, mahkeme, kıymet takdiri, komisyon ve tellaliye giderlerinin işletmeler tarafından hakkın maliyetine eklenebilmesi veya gider kaydedilebilmesi mümkündür. </a:t>
            </a:r>
          </a:p>
          <a:p>
            <a:pPr algn="just"/>
            <a:r>
              <a:rPr lang="tr-TR" sz="1400" b="1" dirty="0" smtClean="0">
                <a:latin typeface="Times New Roman" pitchFamily="18" charset="0"/>
                <a:cs typeface="Times New Roman" pitchFamily="18" charset="0"/>
              </a:rPr>
              <a:t>Örnek:</a:t>
            </a:r>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Bir otel ile bir gazinonun denize bakan yönünde arazi üzerinde bir irtifak hakkı kurulabilir. Gazino arazisi üzerine imar kanununa göre verilen dört katlı bina yapma hakkından vazgeçilerek, bu araziye bir kattan fazla bina yapmama yükümlülüğü yüklenebilir. Bu hak, otel bilançosuna kaydedilebilir. Bu hak taşınmaza (otele) ait olduğu için sahibi değişse bile, yararlanma hakkı (denizi görme) devam eder. Bu hakkın kurulabilmesi için, şekil şartına uygun olarak resmi sözleşme yapıl­ması ve tapuya tescili gereklidir.</a:t>
            </a:r>
          </a:p>
          <a:p>
            <a:pPr algn="just"/>
            <a:r>
              <a:rPr lang="tr-TR" sz="1400" b="1" dirty="0" smtClean="0">
                <a:latin typeface="Times New Roman" pitchFamily="18" charset="0"/>
                <a:cs typeface="Times New Roman" pitchFamily="18" charset="0"/>
              </a:rPr>
              <a:t>İntifa (Yararlanma) Hakkı</a:t>
            </a:r>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 </a:t>
            </a:r>
          </a:p>
          <a:p>
            <a:pPr algn="just"/>
            <a:r>
              <a:rPr lang="tr-TR" sz="1400" dirty="0" smtClean="0">
                <a:latin typeface="Times New Roman" pitchFamily="18" charset="0"/>
                <a:cs typeface="Times New Roman" pitchFamily="18" charset="0"/>
              </a:rPr>
              <a:t>İntifa hakkı, taşınırlar, taşınmazlar, haklar veya bir malvarlığı üzerinde kurulabilir ve eşya hukukuna göre, şahsi bir hak olarak irtifak hakkının içinde değerlendirilir. Aksine düzenleme olmadıkça bu hak, sahibine, konusu üzerinde tam yararlanma yetkisi sağlar. Türk Medeni Kanununun 795'inci madde­sine göre intifa hakkı, taşınırlarda zilyetliğin devri, alacaklarda alacağın devri, taşınmazlarda tapu kütüğüne tescil ile kurulur. Taşınır ve taşınmazlarda intifa hakkının kazanılması ve tescilinde, aksine düzenleme olmadıkça, mülkiyete ilişkin hükümler uygulanır. Taşınmaz üzerindeki yasal intifa hakkı tapu kütüğüne tescil edilmemiş olsa bile, durumu bilenlere karşı ileri sürülebilir. Tescil edilmiş ise, herkese karşı ileri sürülebilir.</a:t>
            </a:r>
          </a:p>
          <a:p>
            <a:pPr algn="just"/>
            <a:r>
              <a:rPr lang="tr-TR" sz="1400" dirty="0" smtClean="0">
                <a:latin typeface="Times New Roman" pitchFamily="18" charset="0"/>
                <a:cs typeface="Times New Roman" pitchFamily="18" charset="0"/>
              </a:rPr>
              <a:t>İntifa hakkı, konusunun tamamen yok olması ve taşınmazlarda tescilin terkini ile yasal intifa hakkında ise sebebinin ortadan kalkmasıyla sona erer. Sürenin dolması veya hak sahibinin vazgeçmesi ya da ölümü gibi diğer sona erme sebepleri, taşınmazlarda malike terkini isteme yetkisi verir.</a:t>
            </a:r>
          </a:p>
          <a:p>
            <a:r>
              <a:rPr lang="tr-TR" sz="1400" dirty="0" smtClean="0">
                <a:latin typeface="Times New Roman" pitchFamily="18" charset="0"/>
                <a:cs typeface="Times New Roman" pitchFamily="18" charset="0"/>
              </a:rPr>
              <a:t> </a:t>
            </a:r>
          </a:p>
          <a:p>
            <a:endParaRPr lang="tr-TR" sz="1400" dirty="0" smtClean="0">
              <a:latin typeface="Times New Roman" pitchFamily="18" charset="0"/>
              <a:cs typeface="Times New Roman" pitchFamily="18" charset="0"/>
            </a:endParaRPr>
          </a:p>
          <a:p>
            <a:endParaRPr lang="tr-TR" sz="1400" dirty="0" smtClean="0">
              <a:latin typeface="Times New Roman" pitchFamily="18" charset="0"/>
              <a:cs typeface="Times New Roman" pitchFamily="18" charset="0"/>
            </a:endParaRPr>
          </a:p>
          <a:p>
            <a:r>
              <a:rPr lang="tr-TR" sz="1400" dirty="0" smtClean="0">
                <a:latin typeface="Times New Roman" pitchFamily="18" charset="0"/>
                <a:cs typeface="Times New Roman" pitchFamily="18" charset="0"/>
              </a:rPr>
              <a:t> </a:t>
            </a:r>
          </a:p>
          <a:p>
            <a:endParaRPr lang="tr-TR" sz="1000" dirty="0" smtClean="0">
              <a:latin typeface="Batang"/>
              <a:cs typeface="Batang"/>
            </a:endParaRPr>
          </a:p>
          <a:p>
            <a:endParaRPr lang="tr-TR" sz="1000" dirty="0" smtClean="0"/>
          </a:p>
          <a:p>
            <a:pPr marR="36195" indent="-571500" algn="just">
              <a:lnSpc>
                <a:spcPts val="1825"/>
              </a:lnSpc>
              <a:spcBef>
                <a:spcPts val="600"/>
              </a:spcBef>
              <a:spcAft>
                <a:spcPts val="0"/>
              </a:spcAft>
            </a:pPr>
            <a:endParaRPr lang="tr-TR" sz="1000" dirty="0">
              <a:latin typeface="Batang"/>
              <a:cs typeface="Batang"/>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792</TotalTime>
  <Words>6340</Words>
  <Application>Microsoft Office PowerPoint</Application>
  <PresentationFormat>Ekran Gösterisi (4:3)</PresentationFormat>
  <Paragraphs>561</Paragraphs>
  <Slides>49</Slides>
  <Notes>0</Notes>
  <HiddenSlides>0</HiddenSlides>
  <MMClips>0</MMClips>
  <ScaleCrop>false</ScaleCrop>
  <HeadingPairs>
    <vt:vector size="4" baseType="variant">
      <vt:variant>
        <vt:lpstr>Tema</vt:lpstr>
      </vt:variant>
      <vt:variant>
        <vt:i4>2</vt:i4>
      </vt:variant>
      <vt:variant>
        <vt:lpstr>Slayt Başlıkları</vt:lpstr>
      </vt:variant>
      <vt:variant>
        <vt:i4>49</vt:i4>
      </vt:variant>
    </vt:vector>
  </HeadingPairs>
  <TitlesOfParts>
    <vt:vector size="51" baseType="lpstr">
      <vt:lpstr>Gezinti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-=[By NeC]=-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İpek</dc:creator>
  <cp:lastModifiedBy>win7</cp:lastModifiedBy>
  <cp:revision>50</cp:revision>
  <dcterms:created xsi:type="dcterms:W3CDTF">2016-10-26T05:58:22Z</dcterms:created>
  <dcterms:modified xsi:type="dcterms:W3CDTF">2017-03-27T15:04:11Z</dcterms:modified>
</cp:coreProperties>
</file>